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3" r:id="rId2"/>
    <p:sldId id="294" r:id="rId3"/>
    <p:sldId id="298" r:id="rId4"/>
    <p:sldId id="315" r:id="rId5"/>
    <p:sldId id="316" r:id="rId6"/>
    <p:sldId id="318" r:id="rId7"/>
    <p:sldId id="319" r:id="rId8"/>
    <p:sldId id="322" r:id="rId9"/>
    <p:sldId id="323" r:id="rId10"/>
  </p:sldIdLst>
  <p:sldSz cx="9144000" cy="6858000" type="screen4x3"/>
  <p:notesSz cx="6742113" cy="98758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286" y="-77"/>
      </p:cViewPr>
      <p:guideLst>
        <p:guide orient="horz" pos="3111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04CB50E-E719-4347-98A8-D97A47978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56D31E-6D88-40AA-A352-A86070B4DF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240F31F-B3A0-4FF6-AE04-55C4ABAD6F44}" type="datetimeFigureOut">
              <a:rPr lang="cs-CZ"/>
              <a:pPr>
                <a:defRPr/>
              </a:pPr>
              <a:t>08.12.2020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A23D8E85-44EB-49E2-933B-8F2719F950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665288" y="427038"/>
            <a:ext cx="3314700" cy="248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C46B4C60-F574-4E2C-8840-B5269DDD6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742" y="2916459"/>
            <a:ext cx="6016400" cy="66096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Kliknutím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2EDEB9-D470-4D34-A14A-843DAB06B8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CDAA5A-1AA6-4626-B268-F749CDF68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8971" y="9380332"/>
            <a:ext cx="2921582" cy="49379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66AD1F-C709-4FC2-BA0E-2C6594CEE8D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72CD146E-6AA6-4D72-8EB6-ABE42E9E74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E431C3A-9AC3-48BC-9E18-231BC780E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Dveřmi vstupujeme dovnitř i ven, zároveň nás ochraňují před „nevítanými hosty i před chladem, ale již od pradávných dob měly i význam obřadní a magický, a proto i nejstarší výzdoba odrazovala nečisté síly.</a:t>
            </a:r>
          </a:p>
          <a:p>
            <a:pPr eaLnBrk="1" hangingPunct="1">
              <a:defRPr/>
            </a:pPr>
            <a:r>
              <a:rPr lang="cs-CZ" dirty="0"/>
              <a:t>Nejoblíbenějšími ochrannými symboly byly lví hlavy, orli a motivy slunce. 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Dveřní konstrukce se v minulosti proměňovala v souvislosti s vývojem stavebních slohů a potřeb společnosti. </a:t>
            </a:r>
          </a:p>
          <a:p>
            <a:pPr eaLnBrk="1" hangingPunct="1">
              <a:defRPr/>
            </a:pPr>
            <a:r>
              <a:rPr lang="cs-CZ" dirty="0"/>
              <a:t>U dveří a vrat existuje jen několik základních konstrukčních variant, kdy z hlediska jejich vývoje je vhodné sledovat především způsoby zavěšování, potažmo konstrukce dveřního křídla, které jsou spolu spjaty.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Varianty konstrukce dveřního křídla jsou 3, resp. 4: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cs-CZ" dirty="0"/>
              <a:t>(</a:t>
            </a:r>
            <a:r>
              <a:rPr lang="cs-CZ" dirty="0" err="1"/>
              <a:t>Točnicová</a:t>
            </a:r>
            <a:r>
              <a:rPr lang="cs-CZ" dirty="0"/>
              <a:t>), svlaková, rámová, popř. kombinovaná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Varianty zavěšování dveřního křídla jsou 2, resp. 3 :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cs-CZ" dirty="0"/>
              <a:t>Točnice, závěsy, posléze transformované na vnitřní </a:t>
            </a:r>
            <a:r>
              <a:rPr lang="cs-CZ"/>
              <a:t>z</a:t>
            </a:r>
            <a:r>
              <a:rPr lang="cs-CZ" sz="1600"/>
              <a:t>apouštěné závěsy</a:t>
            </a:r>
            <a:endParaRPr lang="cs-CZ" sz="1600" dirty="0"/>
          </a:p>
          <a:p>
            <a:pPr lvl="1" eaLnBrk="1" hangingPunct="1">
              <a:defRPr/>
            </a:pPr>
            <a:endParaRPr lang="cs-CZ" sz="1600" dirty="0"/>
          </a:p>
          <a:p>
            <a:pPr lvl="1" eaLnBrk="1" hangingPunct="1">
              <a:defRPr/>
            </a:pPr>
            <a:r>
              <a:rPr lang="cs-CZ" dirty="0"/>
              <a:t>Správně rozpoznat dveřní konstrukci je možné pouze z rubové strany. </a:t>
            </a:r>
            <a:endParaRPr lang="cs-CZ" sz="1600" dirty="0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BD35A4D6-2867-41D5-98FA-1691079D6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9CC88-03D3-43B2-BCF1-966C0F30C8C1}" type="slidenum">
              <a:rPr lang="cs-CZ" altLang="cs-CZ" sz="1200"/>
              <a:pPr eaLnBrk="1" hangingPunct="1">
                <a:spcBef>
                  <a:spcPct val="0"/>
                </a:spcBef>
              </a:pPr>
              <a:t>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0A42339B-0111-44F8-A86A-FA68A6EA26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0D37DC0B-8324-4BC1-A979-34BF8F4017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TOČNICE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Je nejstarší typ dveřní konstrukce, která se užívala od středověku a jejíž zákonitosti přetrvávají u vrat venkovských stavení do současnosti. 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Princip tohoto robustnějšího systému spočívá v trámkové konstrukci křídla typu „H“ se dvěma příčkami,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přičemž postranní sloupek přečnívá nahoře i dole a slouží k upevnění ke stěně, resp. k ostění dveřního otvoru. 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Termínem </a:t>
            </a:r>
            <a:r>
              <a:rPr lang="cs-CZ" altLang="cs-CZ" i="1"/>
              <a:t>točnice / točna </a:t>
            </a:r>
            <a:r>
              <a:rPr lang="cs-CZ" altLang="cs-CZ"/>
              <a:t>se</a:t>
            </a:r>
            <a:r>
              <a:rPr lang="cs-CZ" altLang="cs-CZ" i="1"/>
              <a:t> </a:t>
            </a:r>
            <a:r>
              <a:rPr lang="cs-CZ" altLang="cs-CZ"/>
              <a:t>označuje jak postranní delší sloupek, tak celý systém upevnění dveří, resp. celé dveře.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Tuhost celé deskové soustavy a současně vnější strana křídla tvořily svisle kladené desky přibité ke kostře dřevěnými kolíky, kterým vystupují na lícové straně jejich „hlavy“. 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U zvláště starobylého provedení ve vzácných případech se ale můžeme setkat i s ještě jednodušším způsobem, kde je v nosné části dveří používán postranní sloupek pouze jeden, který slouží k upevnění. 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FCDC2F82-F14B-4756-9AD5-2EFE6565B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78A59-019F-42A9-83CF-C0DE947077D1}" type="slidenum">
              <a:rPr lang="cs-CZ" altLang="cs-CZ" sz="1200"/>
              <a:pPr eaLnBrk="1" hangingPunct="1">
                <a:spcBef>
                  <a:spcPct val="0"/>
                </a:spcBef>
              </a:pPr>
              <a:t>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C54F0058-0592-45EA-BDD2-104330E6F7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BD46EF70-84CF-420F-8534-9FF982499E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Ve středověku byl točnicový systém zřejmě nejběžnější u dveří a zejména u vrat ve všech sociálních kategoriích.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Gotické vjezdy a brány byly vesměs menší než později, takže i vrata byla zpravidla jednokřídlová.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U větších vratových křídel byla nosná soustava již od středověku doplňována o vzpěrovou diagonálu, bránící svěšování křídla.</a:t>
            </a:r>
          </a:p>
          <a:p>
            <a:pPr eaLnBrk="1" hangingPunct="1">
              <a:spcBef>
                <a:spcPct val="50000"/>
              </a:spcBef>
            </a:pPr>
            <a:endParaRPr lang="cs-CZ" altLang="cs-CZ" i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i="1">
                <a:solidFill>
                  <a:schemeClr val="bg1"/>
                </a:solidFill>
              </a:rPr>
              <a:t>Autentické křídlo gotických vrat z poloviny 14.století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i="1">
                <a:solidFill>
                  <a:schemeClr val="bg1"/>
                </a:solidFill>
              </a:rPr>
              <a:t>Jádrem konstrukce točnicový rám, jištěný proti svěšení 4 šikmými vzpěrami.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i="1">
                <a:solidFill>
                  <a:schemeClr val="bg1"/>
                </a:solidFill>
              </a:rPr>
              <a:t>Pro průchod osob včleněno křídlo vrátek s dlouhými pásovými závěsy.</a:t>
            </a:r>
          </a:p>
          <a:p>
            <a:pPr eaLnBrk="1" hangingPunct="1"/>
            <a:endParaRPr lang="cs-CZ" altLang="cs-CZ"/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28CCBBDD-D0AF-4EC9-9BBB-614D8D854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1802E5-9E3E-4020-AF84-0F8AD367FE8B}" type="slidenum">
              <a:rPr lang="cs-CZ" altLang="cs-CZ" sz="1200"/>
              <a:pPr eaLnBrk="1" hangingPunct="1">
                <a:spcBef>
                  <a:spcPct val="0"/>
                </a:spcBef>
              </a:pPr>
              <a:t>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5C287708-2593-4215-9D0A-3138873218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901DDB74-B954-435C-B415-8BCE0FCB0C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/>
              <a:t>SVLAKOVÁ KONSTRUKCE</a:t>
            </a:r>
          </a:p>
          <a:p>
            <a:pPr eaLnBrk="1" hangingPunct="1"/>
            <a:r>
              <a:rPr lang="cs-CZ" altLang="cs-CZ"/>
              <a:t>Jemnější, truhlářská varianta předešlé konstrukce, používaná u dveří i vrat (na vratech zejména v 18. století jako jejich rubová nosná vrstva), na venkově až do 19. století.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Tato konstrukce se vyvinula ze staršího a jednoduššího točnicového systému. </a:t>
            </a:r>
          </a:p>
          <a:p>
            <a:pPr eaLnBrk="1" hangingPunct="1"/>
            <a:r>
              <a:rPr lang="cs-CZ" altLang="cs-CZ"/>
              <a:t>Nízká tuhost, která vedla ke svěšování křídla, byla odstraněna zpevněním. </a:t>
            </a:r>
          </a:p>
          <a:p>
            <a:pPr eaLnBrk="1" hangingPunct="1"/>
            <a:r>
              <a:rPr lang="cs-CZ" altLang="cs-CZ"/>
              <a:t>Pokrok v oblasti truhlářských nástrojů umožnil dokonalejší konstrukci dveří.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Nosná je v tomto případě lícová plocha ze svisle kladených desek, propojená a ztužená vodorovnými nebo šikmými svlaky s „hříbkovým“ profilem. Ke konstrukci patří vnější kované závěsy, nejčastěji vodorovné. </a:t>
            </a:r>
          </a:p>
          <a:p>
            <a:pPr eaLnBrk="1" hangingPunct="1"/>
            <a:endParaRPr lang="cs-CZ" altLang="cs-CZ" b="1"/>
          </a:p>
          <a:p>
            <a:pPr eaLnBrk="1" hangingPunct="1"/>
            <a:endParaRPr lang="cs-CZ" altLang="cs-CZ"/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8355988B-427A-4413-B95C-F3B90F678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6B7806-926C-4EDB-834C-C525777C17DD}" type="slidenum">
              <a:rPr lang="cs-CZ" altLang="cs-CZ" sz="1200"/>
              <a:pPr eaLnBrk="1" hangingPunct="1">
                <a:spcBef>
                  <a:spcPct val="0"/>
                </a:spcBef>
              </a:pPr>
              <a:t>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D8769C15-9714-4F28-A8B6-F9EC4B6A98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B552B466-2DCD-42F5-86C3-10DB5ABEC7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Svlakové dveře se připevňovaly výhradně pomocí vnějších kovaných především pásových závěsů, které se dávaly na rubovou stranu dveřního křídla.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b="1"/>
              <a:t>vnější závěsy vodorovné (pásové) </a:t>
            </a:r>
            <a:endParaRPr lang="cs-CZ" altLang="cs-CZ"/>
          </a:p>
          <a:p>
            <a:pPr eaLnBrk="1" hangingPunct="1"/>
            <a:r>
              <a:rPr lang="cs-CZ" altLang="cs-CZ"/>
              <a:t>v různých délkách i variantách případného rozvádění tvaru.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Užití od středověku do nové doby, s obvyklým „ústupem“ do venkovského prostředí (způsob je užíván do současnosti). </a:t>
            </a:r>
          </a:p>
          <a:p>
            <a:pPr eaLnBrk="1" hangingPunct="1"/>
            <a:endParaRPr lang="cs-CZ" altLang="cs-CZ"/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9BF95DA4-EF8E-46B3-BF36-F80341038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BC96E6-7395-4D0D-88F4-0FD569D52ACD}" type="slidenum">
              <a:rPr lang="cs-CZ" altLang="cs-CZ" sz="1200"/>
              <a:pPr eaLnBrk="1" hangingPunct="1">
                <a:spcBef>
                  <a:spcPct val="0"/>
                </a:spcBef>
              </a:pPr>
              <a:t>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44D3C13E-6EA0-46CC-8423-B11626941D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F107AB9E-CF32-40C5-A3FA-65B5CA69A6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RÁMOVÁ KONSTRUKCE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Poslední ve stupnici jemného provedení, zpočátku výjimečná na honosných interiérových dveřích (nejstarší doklady u nás renesanční). Rámová konstrukce je založena na pevném obvodovém rámu, který je sestaveným z fošen.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Ke konstrukci patří čepové spoje obvodové rámové kostry, ale z období počátečního užití existují i příklady rámů s plátovými spoji. </a:t>
            </a:r>
          </a:p>
          <a:p>
            <a:pPr eaLnBrk="1" hangingPunct="1"/>
            <a:r>
              <a:rPr lang="cs-CZ" altLang="cs-CZ"/>
              <a:t>Do rámu jsou za pomocí pera a drážky vsazeny výplně.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Počínaje pozdně barokními stavbami ve vrchnostenské a městské produkci jsou rámové dveře postupně převažující, přičemž pro dveře větších místností bylo typické dvoukřídlé uspořádání s dvěma užšími křídly.</a:t>
            </a:r>
          </a:p>
          <a:p>
            <a:pPr eaLnBrk="1" hangingPunct="1"/>
            <a:r>
              <a:rPr lang="cs-CZ" altLang="cs-CZ"/>
              <a:t>Součástí dvoukřídlových dveří je klapačka – svislá profilovaná lišta, kryjící v zavřené poloze spáru mezi křídly.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0B839070-ABDE-4591-BA32-040E05683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D96349-E24E-4181-92D4-DDCBFC8F2D22}" type="slidenum">
              <a:rPr lang="cs-CZ" altLang="cs-CZ" sz="1200"/>
              <a:pPr eaLnBrk="1" hangingPunct="1">
                <a:spcBef>
                  <a:spcPct val="0"/>
                </a:spcBef>
              </a:pPr>
              <a:t>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95CA5241-6166-4BB7-9862-B4396BD876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A8D139BB-4FB2-471B-A908-3E3E75CA89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Podíl užití postupně stoupá, podobně u velkých dveří a vrat, kde ale převažuje až ve 2. polovině 19. století.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Ke konstrukci patří vnější kované závěsy svislé a křížové, později závěsy vnitřní (zapuštěné). </a:t>
            </a:r>
          </a:p>
          <a:p>
            <a:pPr eaLnBrk="1" hangingPunct="1"/>
            <a:r>
              <a:rPr lang="cs-CZ" altLang="cs-CZ"/>
              <a:t>(Vodorovné závěsy byly pro tuto konstrukci nevhodné)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Cca od poloviny 18. století, běžněji pak v klasicistních stavbách, se zejména v interiérech městských domů, uplatňují rámové dveře se skleněnými  výplněmi – důvodem byla potřeba prosvětlení hluboké dispozice.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Do rejstříku dveří patřilo i hladké provedení křídla, zejména v zámeckých interiérech, které se neměly navenek uplatnit a vkládaly se do líce stěny, tzv. </a:t>
            </a:r>
            <a:r>
              <a:rPr lang="cs-CZ" altLang="cs-CZ" b="1"/>
              <a:t>dveře tapetové</a:t>
            </a:r>
          </a:p>
          <a:p>
            <a:pPr eaLnBrk="1" hangingPunct="1"/>
            <a:endParaRPr lang="cs-CZ" altLang="cs-CZ" b="1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FCFF663D-0ED2-4A17-9F4F-32BA9123F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FBD2F2-D85A-4383-81D3-64E7DE365E22}" type="slidenum">
              <a:rPr lang="cs-CZ" altLang="cs-CZ" sz="1200"/>
              <a:pPr eaLnBrk="1" hangingPunct="1">
                <a:spcBef>
                  <a:spcPct val="0"/>
                </a:spcBef>
              </a:pPr>
              <a:t>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A46DCB57-6375-4487-9B25-77B2F125CA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B00C1DA2-8AC3-4B53-9719-D4669DE7A3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KOMBINOVANÁ KONSTRUKCE</a:t>
            </a:r>
          </a:p>
          <a:p>
            <a:pPr eaLnBrk="1" hangingPunct="1"/>
            <a:r>
              <a:rPr lang="cs-CZ" altLang="cs-CZ"/>
              <a:t>se nejvýrazněji uplatnila v barokním, ale i klasiscistním, období, kdy zvyšující se nároky po reprezentaci vedly k zušlechťování pohledové strany, do té doby jednoduchých, nejčastěji svlakových vstupních dveří.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Kombinovaná konstrukce představuje dvouvrstvé řešení dveřních křídel.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Vnitřní nosná část je sestavena ze svlakové konstrukce, na kterou je z vnější strany připevněn pohledový rám s výplněmi. </a:t>
            </a:r>
          </a:p>
          <a:p>
            <a:pPr eaLnBrk="1" hangingPunct="1"/>
            <a:r>
              <a:rPr lang="cs-CZ" altLang="cs-CZ"/>
              <a:t>Líc dveří a vrat byl v době baroka nejčastěji pobíjen prkny, kladenými v rozličných směrech: diagonálně, do klasu, do klínu, vodorovně i svisle, přičemž spojení těchto dvou vrstev zajišťovaly kované hřeby, méně častěji dřevěné kolíčky. </a:t>
            </a:r>
          </a:p>
          <a:p>
            <a:pPr eaLnBrk="1" hangingPunct="1"/>
            <a:r>
              <a:rPr lang="cs-CZ" altLang="cs-CZ"/>
              <a:t>Jejich seskupení bylo funkční, ale zároveň bylo navrženo tak, aby opticky zesilovalo estetický účinek.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 přechodném období mezi barokem a klasicismem a zejména v klasicistním období býval pohledový rám polokruhově ukončen, prkénka skládána do tvaru půlslunce, čtvrtsluncí nebo motivu na způsob lomenice. </a:t>
            </a: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D109DD3C-E114-4B47-9C73-7615AF87CE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14989-E53E-4FD1-9FAD-78EAFFB775BA}" type="slidenum">
              <a:rPr lang="cs-CZ" altLang="cs-CZ" sz="1200"/>
              <a:pPr eaLnBrk="1" hangingPunct="1">
                <a:spcBef>
                  <a:spcPct val="0"/>
                </a:spcBef>
              </a:pPr>
              <a:t>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6A215DDC-7341-407F-AC5D-3C4623647B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84300EA9-4DB0-4FAA-8900-8900EFAC9C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/>
              <a:t>ŽELEZNÉ DVEŘE</a:t>
            </a:r>
          </a:p>
          <a:p>
            <a:pPr eaLnBrk="1" hangingPunct="1"/>
            <a:r>
              <a:rPr lang="cs-CZ" altLang="cs-CZ"/>
              <a:t>Specifickou variantu přípravy dveří představuje jejich provedení ze železa (které se mohlo uplatnit i jako pokryv základní dřevěné konstrukce).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Železné dveře se užívaly jako bezpečnostní - u místností trezorového charakteru a (později poměrně často) jako ohnivzdorná překážka zejména mezi spodní stavbou a prostorem krovu. </a:t>
            </a:r>
          </a:p>
          <a:p>
            <a:pPr eaLnBrk="1" hangingPunct="1"/>
            <a:r>
              <a:rPr lang="cs-CZ" altLang="cs-CZ"/>
              <a:t>Křídla železných dveří byla buď pouze oplechovaná na dřevěné konstrukci, nebo provedená celá ze železa.</a:t>
            </a:r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938C3187-6CE9-45C1-816C-00330B2CF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815A2D-D250-425B-8B3D-66231CCC076B}" type="slidenum">
              <a:rPr lang="cs-CZ" altLang="cs-CZ" sz="1200"/>
              <a:pPr eaLnBrk="1" hangingPunct="1">
                <a:spcBef>
                  <a:spcPct val="0"/>
                </a:spcBef>
              </a:pPr>
              <a:t>9</a:t>
            </a:fld>
            <a:endParaRPr lang="cs-CZ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0559B4-CA6F-4C92-8B4E-9BEAAD4A78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7A11E-734D-43BD-909E-ADF5183DA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27341E-A064-41BF-8FAD-A614F3D74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92C17-A37E-4FFE-831E-332C9C15304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287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35D28F-50AD-427A-A64E-EE8BBBB1F9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C0D02A-8C2F-452A-B785-301FA02D0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A7C831-3F30-4179-BB79-BF39C7738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E5B5F5-C0D4-4EB6-A830-ABE3DF3DEB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755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857BF7-DEB6-4266-9E06-A75F60F0DE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AD7F7A-158F-428A-923D-ACF77218C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4E3D4E-6EED-4992-ABBA-5A7E74E74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00FD8-38FB-4CA4-AD6C-B1118F7FD9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999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76ACC9-5663-47CF-A3B4-FC8FF3180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632316-7734-4B7E-ABD0-1195E01598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AFCCC5-F8BA-49DB-BF3C-EB49893C3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0855B-02BD-402F-B171-FD8FF3471F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913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3B093E-1D2E-4A5C-B1F4-96B19EFE6D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8556C0-0D76-4A53-B68B-664E25BF8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32574F-A0F8-4067-854C-BAC55C8C1E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6D807-BE88-46B8-BCA3-68E74CDBBF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699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4D380-8FE3-4DEA-B69C-2ECB2FD4A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91C656-9CBF-49F8-8280-DDC33652F6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A9A2A-4CCD-4A07-836A-F3DEE2AD7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88765-8A9C-471A-8EC3-D41D049CFD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05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9ADB6D-A025-4987-86FB-5F8A36EB1B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99A5AC9-984F-48DF-989F-28B2018001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088D2E2-E0F3-4237-9C44-A5C2BDEF8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1F855-8520-482C-B14D-0F9CBB3BBE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418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D48264-7D0C-4659-93BF-9F2B46525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7CAEF3-0F76-4D13-A525-E35B6DBD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F87ED3-71D6-4558-B532-84CE8776A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EE86A-2E7D-4D46-8C6D-A386728063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212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86B926-6635-4FCA-A4DB-9484C246D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73CC9C-AB5F-4DDE-8067-1FB87A467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4EA5AA-DA40-4848-93D5-968F2AFF2F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DBED2-EC3A-48E9-9CFF-9C46F79FD2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681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827A83-68BB-48BF-B5EC-97919C46C5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E5988-6608-4398-A04C-DEB879297F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72E80-1BE0-46D9-996D-96D5CF223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1B9BC-2A0B-4C88-A4B8-6E48778708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799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25F20-3E4D-4EE0-887D-6BCC002C9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6F94D-5A76-4014-8132-C756D5E1F9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FDC27-84CC-49A3-82DF-AFB0F2195A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E98DC-6BAC-4535-B361-9131028105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425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770386C-B6A2-4DA0-A89F-AC2A194E7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A95EEC-5E42-408B-9C5E-00F9AA145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7551AB-818D-4A97-BC8A-84DCDAE2FA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A67EAC-238B-4306-9B06-3ADAF25E53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4A2FC39-AD50-4076-9717-59ED29D6E8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542293-C22F-47FF-A4DC-C3DD4B12F7B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cz/url?sa=i&amp;rct=j&amp;q=&amp;esrc=s&amp;source=images&amp;cd=&amp;cad=rja&amp;uact=8&amp;ved=0ahUKEwiM-I_fgIfYAhUEEVAKHSMyB0IQjRwIBw&amp;url=https%3A%2F%2Flucickymlyn.cz%2Fshop%2Fdvere-po-r-1800-v-klasicistne-empirovem-stylu-236x132-c-05%2F&amp;psig=AOvVaw1JjFh81ZjVxpKv7umTGqk7&amp;ust=1513255079211052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IMG_3972">
            <a:extLst>
              <a:ext uri="{FF2B5EF4-FFF2-40B4-BE49-F238E27FC236}">
                <a16:creationId xmlns:a16="http://schemas.microsoft.com/office/drawing/2014/main" id="{DA03F2C7-6E90-4315-9A54-F94DFE932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65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>
            <a:extLst>
              <a:ext uri="{FF2B5EF4-FFF2-40B4-BE49-F238E27FC236}">
                <a16:creationId xmlns:a16="http://schemas.microsoft.com/office/drawing/2014/main" id="{EC97909E-0AAF-4DCF-810C-59D76554D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63" y="5805488"/>
            <a:ext cx="30591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DVEŘE A VRATA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MG_3973">
            <a:extLst>
              <a:ext uri="{FF2B5EF4-FFF2-40B4-BE49-F238E27FC236}">
                <a16:creationId xmlns:a16="http://schemas.microsoft.com/office/drawing/2014/main" id="{3EFBB24A-5E46-4960-9B64-D3DDB81C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9" b="50505"/>
          <a:stretch>
            <a:fillRect/>
          </a:stretch>
        </p:blipFill>
        <p:spPr bwMode="auto">
          <a:xfrm>
            <a:off x="0" y="319088"/>
            <a:ext cx="3598863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IMG_3973">
            <a:extLst>
              <a:ext uri="{FF2B5EF4-FFF2-40B4-BE49-F238E27FC236}">
                <a16:creationId xmlns:a16="http://schemas.microsoft.com/office/drawing/2014/main" id="{431F5BC7-2EA9-43E2-BA45-05DED570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8"/>
          <a:stretch>
            <a:fillRect/>
          </a:stretch>
        </p:blipFill>
        <p:spPr bwMode="auto">
          <a:xfrm>
            <a:off x="3348038" y="322263"/>
            <a:ext cx="58324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>
            <a:extLst>
              <a:ext uri="{FF2B5EF4-FFF2-40B4-BE49-F238E27FC236}">
                <a16:creationId xmlns:a16="http://schemas.microsoft.com/office/drawing/2014/main" id="{71657F50-1040-4095-9BFA-5F4F11D58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688"/>
            <a:ext cx="91440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TOČNICOVÁ KONSTRUKCE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Pozdně gotický portál s autentickými dveřmi z přelomu 15. a 16.století.</a:t>
            </a:r>
          </a:p>
        </p:txBody>
      </p:sp>
      <p:cxnSp>
        <p:nvCxnSpPr>
          <p:cNvPr id="3077" name="Přímá spojnice se šipkou 2">
            <a:extLst>
              <a:ext uri="{FF2B5EF4-FFF2-40B4-BE49-F238E27FC236}">
                <a16:creationId xmlns:a16="http://schemas.microsoft.com/office/drawing/2014/main" id="{75A346BD-A706-4863-B590-8B6F0302E95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08625" y="476250"/>
            <a:ext cx="358775" cy="360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8" name="Přímá spojnice se šipkou 4">
            <a:extLst>
              <a:ext uri="{FF2B5EF4-FFF2-40B4-BE49-F238E27FC236}">
                <a16:creationId xmlns:a16="http://schemas.microsoft.com/office/drawing/2014/main" id="{15BC2E76-E878-4375-A48C-E1829047AC1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508625" y="3716338"/>
            <a:ext cx="431800" cy="3603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9" name="Ovál 5">
            <a:extLst>
              <a:ext uri="{FF2B5EF4-FFF2-40B4-BE49-F238E27FC236}">
                <a16:creationId xmlns:a16="http://schemas.microsoft.com/office/drawing/2014/main" id="{11F7FDAC-9C5C-44FC-853B-B1C086D4A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881438"/>
            <a:ext cx="1439863" cy="91598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3080" name="Ovál 9">
            <a:extLst>
              <a:ext uri="{FF2B5EF4-FFF2-40B4-BE49-F238E27FC236}">
                <a16:creationId xmlns:a16="http://schemas.microsoft.com/office/drawing/2014/main" id="{20512CBE-D896-4372-8855-38155A86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49275"/>
            <a:ext cx="1439863" cy="915988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_3977">
            <a:extLst>
              <a:ext uri="{FF2B5EF4-FFF2-40B4-BE49-F238E27FC236}">
                <a16:creationId xmlns:a16="http://schemas.microsoft.com/office/drawing/2014/main" id="{877337DB-C000-43D0-82B5-56340AA2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6" b="54541"/>
          <a:stretch>
            <a:fillRect/>
          </a:stretch>
        </p:blipFill>
        <p:spPr bwMode="auto">
          <a:xfrm>
            <a:off x="5284788" y="0"/>
            <a:ext cx="3871912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>
            <a:extLst>
              <a:ext uri="{FF2B5EF4-FFF2-40B4-BE49-F238E27FC236}">
                <a16:creationId xmlns:a16="http://schemas.microsoft.com/office/drawing/2014/main" id="{2A3067D9-3DC4-4F1D-B5E4-E4F2CD409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5219700"/>
            <a:ext cx="37925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Celek a detail dvoukřídlových venkovských vrat s točnicovou konstrukcí z 2.poloviny 19. století.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Z vnější strany jsou k příčníkům přibita kovanými hřebíky.</a:t>
            </a:r>
          </a:p>
        </p:txBody>
      </p:sp>
      <p:cxnSp>
        <p:nvCxnSpPr>
          <p:cNvPr id="7172" name="Přímá spojnice se šipkou 2">
            <a:extLst>
              <a:ext uri="{FF2B5EF4-FFF2-40B4-BE49-F238E27FC236}">
                <a16:creationId xmlns:a16="http://schemas.microsoft.com/office/drawing/2014/main" id="{F01B6537-6C54-46CA-9E60-2896A4902A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5963" y="1989138"/>
            <a:ext cx="647700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3" name="Přímá spojnice se šipkou 4">
            <a:extLst>
              <a:ext uri="{FF2B5EF4-FFF2-40B4-BE49-F238E27FC236}">
                <a16:creationId xmlns:a16="http://schemas.microsoft.com/office/drawing/2014/main" id="{56E8BA41-C1EE-4672-A5AD-89419AC84B5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01013" y="1989138"/>
            <a:ext cx="503237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4" name="Picture 4" descr="IMG_3978">
            <a:extLst>
              <a:ext uri="{FF2B5EF4-FFF2-40B4-BE49-F238E27FC236}">
                <a16:creationId xmlns:a16="http://schemas.microsoft.com/office/drawing/2014/main" id="{F567B558-C59B-43C8-81C6-1941008FF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>
            <a:fillRect/>
          </a:stretch>
        </p:blipFill>
        <p:spPr bwMode="auto">
          <a:xfrm>
            <a:off x="250825" y="1588"/>
            <a:ext cx="41402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Obdélník 5">
            <a:extLst>
              <a:ext uri="{FF2B5EF4-FFF2-40B4-BE49-F238E27FC236}">
                <a16:creationId xmlns:a16="http://schemas.microsoft.com/office/drawing/2014/main" id="{47D88961-BEBE-4A74-9BD9-4FABE51F9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5380038"/>
            <a:ext cx="4572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TOČNICOVÁ KONSTRUKCE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Autentické křídlo gotických vrat z poloviny 14.století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3990">
            <a:extLst>
              <a:ext uri="{FF2B5EF4-FFF2-40B4-BE49-F238E27FC236}">
                <a16:creationId xmlns:a16="http://schemas.microsoft.com/office/drawing/2014/main" id="{A8BF0EAF-A149-4216-98D5-8C50B922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" b="63799"/>
          <a:stretch>
            <a:fillRect/>
          </a:stretch>
        </p:blipFill>
        <p:spPr bwMode="auto">
          <a:xfrm>
            <a:off x="0" y="0"/>
            <a:ext cx="9144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>
            <a:extLst>
              <a:ext uri="{FF2B5EF4-FFF2-40B4-BE49-F238E27FC236}">
                <a16:creationId xmlns:a16="http://schemas.microsoft.com/office/drawing/2014/main" id="{3D31C2E7-3EA2-47DE-8F9F-D9A6ED2D5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SVLAKOVÁ KONSTRUKCE  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1800">
                <a:solidFill>
                  <a:schemeClr val="bg1"/>
                </a:solidFill>
              </a:rPr>
              <a:t>dvoukřídlových vstupních dveří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D5AED85-0B48-4B29-A26E-4FBDC6EC0CB4}"/>
              </a:ext>
            </a:extLst>
          </p:cNvPr>
          <p:cNvSpPr/>
          <p:nvPr/>
        </p:nvSpPr>
        <p:spPr bwMode="auto">
          <a:xfrm>
            <a:off x="4427538" y="0"/>
            <a:ext cx="431800" cy="6042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b="1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3990">
            <a:extLst>
              <a:ext uri="{FF2B5EF4-FFF2-40B4-BE49-F238E27FC236}">
                <a16:creationId xmlns:a16="http://schemas.microsoft.com/office/drawing/2014/main" id="{BEC9B715-0021-455C-880D-2D9F22AB3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4" r="26364"/>
          <a:stretch>
            <a:fillRect/>
          </a:stretch>
        </p:blipFill>
        <p:spPr bwMode="auto">
          <a:xfrm>
            <a:off x="0" y="0"/>
            <a:ext cx="5094288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>
            <a:extLst>
              <a:ext uri="{FF2B5EF4-FFF2-40B4-BE49-F238E27FC236}">
                <a16:creationId xmlns:a16="http://schemas.microsoft.com/office/drawing/2014/main" id="{42DFE596-81A0-4EA8-98A3-767C62CD4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581525"/>
            <a:ext cx="385127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SVLAKOVÁ KONSTRUKCE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Rubová strana venkovských dvoukřídlových vstupních dveří s vodorovnými svlaky z 2.poloviny 19.století.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91F4F67-E9F7-479A-947D-C694F5585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45914" b="43246"/>
          <a:stretch>
            <a:fillRect/>
          </a:stretch>
        </p:blipFill>
        <p:spPr bwMode="auto">
          <a:xfrm>
            <a:off x="5413375" y="28575"/>
            <a:ext cx="34067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MG_3992">
            <a:extLst>
              <a:ext uri="{FF2B5EF4-FFF2-40B4-BE49-F238E27FC236}">
                <a16:creationId xmlns:a16="http://schemas.microsoft.com/office/drawing/2014/main" id="{19D3D959-A9F4-4BDE-97FF-F6B31ACC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5" r="29124"/>
          <a:stretch>
            <a:fillRect/>
          </a:stretch>
        </p:blipFill>
        <p:spPr bwMode="auto">
          <a:xfrm>
            <a:off x="0" y="0"/>
            <a:ext cx="488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4">
            <a:extLst>
              <a:ext uri="{FF2B5EF4-FFF2-40B4-BE49-F238E27FC236}">
                <a16:creationId xmlns:a16="http://schemas.microsoft.com/office/drawing/2014/main" id="{91E02EFC-1DF1-4455-BBAA-FCAB3B11A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094288"/>
            <a:ext cx="3995737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RÁMOVÁ KONSTRUKCE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Dvoukřídlové rámové barokní vstupní dveře s dochovaným kováním.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3993">
            <a:extLst>
              <a:ext uri="{FF2B5EF4-FFF2-40B4-BE49-F238E27FC236}">
                <a16:creationId xmlns:a16="http://schemas.microsoft.com/office/drawing/2014/main" id="{5FF39B75-FF90-4E2B-B84D-24008698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r="30000" b="32962"/>
          <a:stretch>
            <a:fillRect/>
          </a:stretch>
        </p:blipFill>
        <p:spPr bwMode="auto">
          <a:xfrm>
            <a:off x="0" y="25400"/>
            <a:ext cx="26146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IMG_3993">
            <a:extLst>
              <a:ext uri="{FF2B5EF4-FFF2-40B4-BE49-F238E27FC236}">
                <a16:creationId xmlns:a16="http://schemas.microsoft.com/office/drawing/2014/main" id="{F6920A93-9827-459D-8E51-4B4D4A416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67757" r="26297"/>
          <a:stretch>
            <a:fillRect/>
          </a:stretch>
        </p:blipFill>
        <p:spPr bwMode="auto">
          <a:xfrm>
            <a:off x="6694488" y="25400"/>
            <a:ext cx="244951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5">
            <a:extLst>
              <a:ext uri="{FF2B5EF4-FFF2-40B4-BE49-F238E27FC236}">
                <a16:creationId xmlns:a16="http://schemas.microsoft.com/office/drawing/2014/main" id="{FD8F8991-A3BF-4F9C-9CEC-0B363063C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941888"/>
            <a:ext cx="6699251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RÁMOVÁ KONSTRUKCE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A, B: Detaily dveří s rámovou konstrukcí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C: Charakteristické ztvárnění dvoukřídlových klasicistních rámových dveří z 1.poloviny 19.století.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5A8343D-4639-433F-884D-C734F17FC164}"/>
              </a:ext>
            </a:extLst>
          </p:cNvPr>
          <p:cNvSpPr/>
          <p:nvPr/>
        </p:nvSpPr>
        <p:spPr bwMode="auto">
          <a:xfrm>
            <a:off x="0" y="2401888"/>
            <a:ext cx="2614613" cy="234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b="1">
              <a:latin typeface="Arial" charset="0"/>
            </a:endParaRPr>
          </a:p>
        </p:txBody>
      </p:sp>
      <p:pic>
        <p:nvPicPr>
          <p:cNvPr id="12294" name="Picture 7" descr="Výsledek obrázku pro rámové dveře klasicistní">
            <a:hlinkClick r:id="rId5"/>
            <a:extLst>
              <a:ext uri="{FF2B5EF4-FFF2-40B4-BE49-F238E27FC236}">
                <a16:creationId xmlns:a16="http://schemas.microsoft.com/office/drawing/2014/main" id="{72EC25A9-ADD9-4118-BB9B-060447BB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-3175"/>
            <a:ext cx="32067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 descr="IMG_3993">
            <a:extLst>
              <a:ext uri="{FF2B5EF4-FFF2-40B4-BE49-F238E27FC236}">
                <a16:creationId xmlns:a16="http://schemas.microsoft.com/office/drawing/2014/main" id="{0DC96EFB-90DE-4001-ABE3-D06677B1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73708" r="64555"/>
          <a:stretch>
            <a:fillRect/>
          </a:stretch>
        </p:blipFill>
        <p:spPr bwMode="auto">
          <a:xfrm>
            <a:off x="6694488" y="3492500"/>
            <a:ext cx="24495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IMG_3995">
            <a:extLst>
              <a:ext uri="{FF2B5EF4-FFF2-40B4-BE49-F238E27FC236}">
                <a16:creationId xmlns:a16="http://schemas.microsoft.com/office/drawing/2014/main" id="{47948ED8-76FA-4836-8F0D-45B657A5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8" b="73480"/>
          <a:stretch>
            <a:fillRect/>
          </a:stretch>
        </p:blipFill>
        <p:spPr bwMode="auto">
          <a:xfrm>
            <a:off x="0" y="293688"/>
            <a:ext cx="9144000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D9CF4F22-C623-480E-842C-916948AB2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F7D4172A-CDAC-4013-870F-771AB74F1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52963"/>
            <a:ext cx="91440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KOMBINOVANÁ KONSTRUKCE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Příklady různého ztvárnění vnějších rámových ozdobně skládaných pokryvů na svlakových vesnických dveřích.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IMG_3997">
            <a:extLst>
              <a:ext uri="{FF2B5EF4-FFF2-40B4-BE49-F238E27FC236}">
                <a16:creationId xmlns:a16="http://schemas.microsoft.com/office/drawing/2014/main" id="{9D12C752-232D-4FC2-BFB5-36C7E8892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1" r="18576"/>
          <a:stretch>
            <a:fillRect/>
          </a:stretch>
        </p:blipFill>
        <p:spPr bwMode="auto">
          <a:xfrm>
            <a:off x="0" y="2405063"/>
            <a:ext cx="327501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IMG_3997">
            <a:extLst>
              <a:ext uri="{FF2B5EF4-FFF2-40B4-BE49-F238E27FC236}">
                <a16:creationId xmlns:a16="http://schemas.microsoft.com/office/drawing/2014/main" id="{E6E96740-DA27-41E8-8D20-1CD9E332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2" b="68893"/>
          <a:stretch>
            <a:fillRect/>
          </a:stretch>
        </p:blipFill>
        <p:spPr bwMode="auto">
          <a:xfrm>
            <a:off x="0" y="0"/>
            <a:ext cx="32766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IMG_4039">
            <a:extLst>
              <a:ext uri="{FF2B5EF4-FFF2-40B4-BE49-F238E27FC236}">
                <a16:creationId xmlns:a16="http://schemas.microsoft.com/office/drawing/2014/main" id="{F6E9FCF7-521B-49B0-AADD-F41029B4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584"/>
          <a:stretch>
            <a:fillRect/>
          </a:stretch>
        </p:blipFill>
        <p:spPr bwMode="auto">
          <a:xfrm>
            <a:off x="3492500" y="0"/>
            <a:ext cx="30575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>
            <a:extLst>
              <a:ext uri="{FF2B5EF4-FFF2-40B4-BE49-F238E27FC236}">
                <a16:creationId xmlns:a16="http://schemas.microsoft.com/office/drawing/2014/main" id="{614C661F-1F87-40CD-ABFC-B9C85D0B8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229225"/>
            <a:ext cx="56515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ŽELEZNÉ DVEŘE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Autentické gotické křídlo brány s plechovým pokrytím, zpevněným diagonálními kovanými pásy.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1344</TotalTime>
  <Words>1158</Words>
  <Application>Microsoft Office PowerPoint</Application>
  <PresentationFormat>Předvádění na obrazovce (4:3)</PresentationFormat>
  <Paragraphs>114</Paragraphs>
  <Slides>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Arial</vt:lpstr>
      <vt:lpstr>Arial Black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Your User Name</dc:creator>
  <cp:lastModifiedBy>kk</cp:lastModifiedBy>
  <cp:revision>91</cp:revision>
  <cp:lastPrinted>2020-12-08T08:03:21Z</cp:lastPrinted>
  <dcterms:created xsi:type="dcterms:W3CDTF">2012-09-13T10:10:13Z</dcterms:created>
  <dcterms:modified xsi:type="dcterms:W3CDTF">2020-12-08T11:53:36Z</dcterms:modified>
</cp:coreProperties>
</file>