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7" r:id="rId2"/>
    <p:sldId id="256" r:id="rId3"/>
    <p:sldId id="369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2" r:id="rId16"/>
    <p:sldId id="279" r:id="rId17"/>
    <p:sldId id="284" r:id="rId18"/>
    <p:sldId id="280" r:id="rId19"/>
    <p:sldId id="368" r:id="rId20"/>
  </p:sldIdLst>
  <p:sldSz cx="9144000" cy="6858000" type="screen4x3"/>
  <p:notesSz cx="6742113" cy="98758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3111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A19933E-143F-4C84-A017-CA366D88F8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398"/>
          </a:xfrm>
          <a:prstGeom prst="rect">
            <a:avLst/>
          </a:prstGeom>
        </p:spPr>
        <p:txBody>
          <a:bodyPr vert="horz" lIns="90425" tIns="45213" rIns="90425" bIns="4521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011A0C-351F-45E6-BE0C-0E81A315F70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398"/>
          </a:xfrm>
          <a:prstGeom prst="rect">
            <a:avLst/>
          </a:prstGeom>
        </p:spPr>
        <p:txBody>
          <a:bodyPr vert="horz" lIns="90425" tIns="45213" rIns="90425" bIns="4521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64E6539-3305-4C7D-9826-92DD4B26900C}" type="datetimeFigureOut">
              <a:rPr lang="cs-CZ"/>
              <a:pPr>
                <a:defRPr/>
              </a:pPr>
              <a:t>08.12.2020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03BC290-AA49-4B74-B911-A4605E72C7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66913" y="506413"/>
            <a:ext cx="2951162" cy="221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5" tIns="45213" rIns="90425" bIns="45213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AFAF6B89-02E5-4786-B706-F4665F88B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7972" y="2837432"/>
            <a:ext cx="6016399" cy="6611215"/>
          </a:xfrm>
          <a:prstGeom prst="rect">
            <a:avLst/>
          </a:prstGeom>
        </p:spPr>
        <p:txBody>
          <a:bodyPr vert="horz" lIns="90425" tIns="45213" rIns="90425" bIns="45213" rtlCol="0"/>
          <a:lstStyle/>
          <a:p>
            <a:pPr lvl="0"/>
            <a:r>
              <a:rPr lang="cs-CZ" noProof="0" dirty="0"/>
              <a:t>Kliknutím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EF64F8-FDED-4BEC-88BF-F74AB45D6C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80865"/>
            <a:ext cx="2921582" cy="493397"/>
          </a:xfrm>
          <a:prstGeom prst="rect">
            <a:avLst/>
          </a:prstGeom>
        </p:spPr>
        <p:txBody>
          <a:bodyPr vert="horz" lIns="90425" tIns="45213" rIns="90425" bIns="4521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ECBFE6-3F6E-467C-A989-5CE91BF2D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8971" y="9380865"/>
            <a:ext cx="2921582" cy="493397"/>
          </a:xfrm>
          <a:prstGeom prst="rect">
            <a:avLst/>
          </a:prstGeom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EED3B-7BE2-4B3D-8A5B-9CF5CBEA829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>
            <a:extLst>
              <a:ext uri="{FF2B5EF4-FFF2-40B4-BE49-F238E27FC236}">
                <a16:creationId xmlns:a16="http://schemas.microsoft.com/office/drawing/2014/main" id="{DEA2696E-51B6-4D7A-907D-F369C7B5E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Zástupný symbol pro poznámky 2">
            <a:extLst>
              <a:ext uri="{FF2B5EF4-FFF2-40B4-BE49-F238E27FC236}">
                <a16:creationId xmlns:a16="http://schemas.microsoft.com/office/drawing/2014/main" id="{3E5797A3-5AFD-4690-88C3-DE4A3EAA46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Otvor, většinou v obvodové stěně objektu, slouží primárně k osvětlení a větrání.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Historické okno má pevný dřevěný rám upevněný k ostění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a do rámu jsou vsazena pevná nebo nejčastěji pohyblivá křídla s dřevěnými, příp. kovové rámy a skleněnou výplní.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Okna představovala relativně drahou součást stavby, protože byly výsledkem specializované truhlářské, zámečnické a sklenářské práce.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Truhlářské zpracování prvků pro konstrukci rámů a křídel se od středověku příliš neměnilo.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Pro vývoj oken byly klíčové technologické pokroky ve výrobě plochého skla…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Tyto pokroky umožňovaly vyrábět stále větší tabulky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Podle velikosti skleněných tabulek se vyvíjelo členění oken a způsob zasklívání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Tj. každá doba měla své typy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Specifickým pramen poznání jsou okna slepá, tj. malovaná…která vypadala jako ostatní skutečná okna, ale byla malovaná a tedy s novou módou mohla být snadněji „vyměněna“…ale mnohdy nebyla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Dochované malby oken nám poskytují informace zejména o členění a způsobu zasklívání.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MATERIÁL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Vybrané, odolné dřevo,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Nepříliš tvrdé – zejména borovice, ale např. u náročnějších barokních staveb je časté i použití tvrdého dubového dřeva.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SPOJE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V rozích byly čepované a jištěné kolíčky…tj. jednalo se o suché, rozebíratelné spoje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Lepení (kostním klihem = univerzální truhlářské lepidlo) se běžně používalo až po nástupu zatmelování okenních tabulek, tj. od  19. století.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Rozebíratelnost</a:t>
            </a:r>
            <a:r>
              <a:rPr lang="cs-CZ" altLang="cs-CZ" dirty="0"/>
              <a:t> rámů byla důležitá jednak pro možnost zasunutí zasklení do drážky v rámu, jednak pro opravy jak zasklení tak i rámu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UMÍSTĚNÍ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Okna se umísťovala za líc fasády, v pozici vnitřních oken, což poskytovalo určitou ochranu proti zatékání vody do drážka pro zasunutí skla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/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ZÁMEČNICKÉ PRVKY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/>
              <a:t>Byly prováděny z železného plechu, chráněného u náročnějších staveb proti korozi pocínováním</a:t>
            </a:r>
          </a:p>
        </p:txBody>
      </p:sp>
      <p:sp>
        <p:nvSpPr>
          <p:cNvPr id="47108" name="Zástupný symbol pro číslo snímku 3">
            <a:extLst>
              <a:ext uri="{FF2B5EF4-FFF2-40B4-BE49-F238E27FC236}">
                <a16:creationId xmlns:a16="http://schemas.microsoft.com/office/drawing/2014/main" id="{DD7E2CFE-6A35-4D98-B61F-1322EC4AB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20E935-3FB0-4BBB-9740-E92D9EF24EA1}" type="slidenum">
              <a:rPr lang="cs-CZ" altLang="cs-CZ" sz="1200"/>
              <a:pPr eaLnBrk="1" hangingPunct="1">
                <a:spcBef>
                  <a:spcPct val="0"/>
                </a:spcBef>
              </a:pPr>
              <a:t>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>
            <a:extLst>
              <a:ext uri="{FF2B5EF4-FFF2-40B4-BE49-F238E27FC236}">
                <a16:creationId xmlns:a16="http://schemas.microsoft.com/office/drawing/2014/main" id="{0A7B464D-96BC-4169-877E-8A3ED2DE29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>
            <a:extLst>
              <a:ext uri="{FF2B5EF4-FFF2-40B4-BE49-F238E27FC236}">
                <a16:creationId xmlns:a16="http://schemas.microsoft.com/office/drawing/2014/main" id="{A8D8F6EC-42F0-4317-80DC-11D7479FC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Základním materiálem pro zasklívání jsou nejméně pro období 2. poloviny 17. století (rané baroko) skleněné destičky šestiúhelníkového tvaru, o něco větší, čištší a rovnější než starší kolečka.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Technologie zasklívání byla stejná jako při zasklívání kolečky – tj. do olověných H profilů a se zpevněním větších ploch pomoc kovaných nosníčků.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Šestiúhelníková skla se vždy kladla tak, aby měly boční strany svislé, tak se žádný z olověných pásků neocitnul ve vodorovné poloze, nevhodné kvůli možnému zatékání vody.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Charakteristické bylo také situování nosníčků – svislé na vnější stranu, vodorovné na vnitřní straně okna tak, aby se v případě kontaktu s vodou minimalizovala možnost zatékání.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9396" name="Zástupný symbol pro číslo snímku 3">
            <a:extLst>
              <a:ext uri="{FF2B5EF4-FFF2-40B4-BE49-F238E27FC236}">
                <a16:creationId xmlns:a16="http://schemas.microsoft.com/office/drawing/2014/main" id="{AE971823-3213-467C-BAF6-A36C8B446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D120AF-07B6-42D6-8C79-2D78180EDE95}" type="slidenum">
              <a:rPr lang="cs-CZ" altLang="cs-CZ" sz="1200"/>
              <a:pPr eaLnBrk="1" hangingPunct="1">
                <a:spcBef>
                  <a:spcPct val="0"/>
                </a:spcBef>
              </a:pPr>
              <a:t>10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>
            <a:extLst>
              <a:ext uri="{FF2B5EF4-FFF2-40B4-BE49-F238E27FC236}">
                <a16:creationId xmlns:a16="http://schemas.microsoft.com/office/drawing/2014/main" id="{765150BE-AE7D-48ED-846C-2E50598932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>
            <a:extLst>
              <a:ext uri="{FF2B5EF4-FFF2-40B4-BE49-F238E27FC236}">
                <a16:creationId xmlns:a16="http://schemas.microsoft.com/office/drawing/2014/main" id="{C9C9D7BE-E5CB-4F65-8C72-CE462889B7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Šestiúhelníková skla se vždy kladla tak, aby měly boční strany svislé, tak se žádný z olověných pásků neocitnul ve vodorovné poloze, nevhodné kvůli možnému zatékání vody.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Charakteristické bylo také situování nosníčků – svislé na vnější stranu, vodorovné na vnitřní straně okna tak, aby se v případě kontaktu s vodou minimalizovala možnost zatékání.</a:t>
            </a:r>
          </a:p>
          <a:p>
            <a:pPr eaLnBrk="1" hangingPunct="1"/>
            <a:endParaRPr lang="cs-CZ" altLang="cs-CZ"/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236292D1-3FFE-4D75-974A-790AD7892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F49993-DA3E-4061-A03B-27C31B53E30C}" type="slidenum">
              <a:rPr lang="cs-CZ" altLang="cs-CZ" sz="1200"/>
              <a:pPr eaLnBrk="1" hangingPunct="1">
                <a:spcBef>
                  <a:spcPct val="0"/>
                </a:spcBef>
              </a:pPr>
              <a:t>11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C02011EC-6502-4FBC-8BF8-04B714D80E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EB9E02E1-7895-4785-B308-C48D1929A5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Teprve v průběhu 18. století se začínají postupně používat větší tabulky zhruba čtvercových tvarů.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Pro jejich upevnění se postupně ustálilo členění křídla tenkými dřevěnými příčlemi, začepovanými do rámu a opatřenými stejnou vyfrézovanou drážkou pro zasunutí skla jako v rámu okna.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počátku jejich užívání se s nimi ale pravděpodobně nakládalo podobně jako s dosavadními menším terčíky a 6-tiúhelníky, tj. spojovaly se olověnými pásky, vč. užití ztužení kovanými nosníčky.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 i="1"/>
              <a:t>Tento systém byl pravděpodobně užit na Černínském paláci, jak dokládá dochovaný výkres pro výrobu. Nicméně nelze bezpečně konstatovat, zda do rámu nebylo nakonec určeno zasklení šestiúhelníky…</a:t>
            </a:r>
          </a:p>
          <a:p>
            <a:pPr eaLnBrk="1" hangingPunct="1"/>
            <a:endParaRPr lang="cs-CZ" altLang="cs-CZ" i="1"/>
          </a:p>
          <a:p>
            <a:pPr eaLnBrk="1" hangingPunct="1"/>
            <a:r>
              <a:rPr lang="cs-CZ" altLang="cs-CZ"/>
              <a:t>Realizace větších skleněných tabulek byla pravděpodobně reálná již v závěru 17. století, jak je možné soudit z některých iluzivních palácových průčelí a písemných zpráv, např. ze zprávy z r. 1718 po koupi Toskánského paláce vyplývá, že „celé prostřední podlaží v nové budově má všechna okna z velkých tabulových skel“</a:t>
            </a: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59E59174-A35B-41F3-992A-AC4F31C5D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0E7695-CC76-4D42-924E-CDCEDF8275D5}" type="slidenum">
              <a:rPr lang="cs-CZ" altLang="cs-CZ" sz="1200"/>
              <a:pPr eaLnBrk="1" hangingPunct="1">
                <a:spcBef>
                  <a:spcPct val="0"/>
                </a:spcBef>
              </a:pPr>
              <a:t>12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>
            <a:extLst>
              <a:ext uri="{FF2B5EF4-FFF2-40B4-BE49-F238E27FC236}">
                <a16:creationId xmlns:a16="http://schemas.microsoft.com/office/drawing/2014/main" id="{CB2C5751-F3EE-4281-A7DE-B5E9223EC6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Zástupný symbol pro poznámky 2">
            <a:extLst>
              <a:ext uri="{FF2B5EF4-FFF2-40B4-BE49-F238E27FC236}">
                <a16:creationId xmlns:a16="http://schemas.microsoft.com/office/drawing/2014/main" id="{F9AA8090-47D3-4E7E-807D-15AE4B7BC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Rejstřík možností byl pravděpodobně dosti široký, protože až do 18. stoletá se můžeme setkat i s doklady zasklívání pomocí koleček, byt zpravidla větších rozměrů než v 16. nebo 17. století.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Zasklívání 6-tiúhelnými skly, jejichž výroba byla zřejmě levnější a rychlejší než u větších tabulek, se běžně používalo až do poloviny 18. století.</a:t>
            </a:r>
          </a:p>
          <a:p>
            <a:pPr eaLnBrk="1" hangingPunct="1"/>
            <a:r>
              <a:rPr lang="cs-CZ" altLang="cs-CZ"/>
              <a:t>(např. na severním oválném schodišti ve východní části chrámu sv. Mikuláše)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Členění velkých ploch okenních křídel dřevěnými příčlemi pro větší počet zhruba čtvercových tabulek bylo také od 1. poloviny 18. století prezentováno soudobou stavební literaturou.</a:t>
            </a:r>
          </a:p>
          <a:p>
            <a:pPr eaLnBrk="1" hangingPunct="1"/>
            <a:endParaRPr lang="cs-CZ" altLang="cs-CZ"/>
          </a:p>
        </p:txBody>
      </p:sp>
      <p:sp>
        <p:nvSpPr>
          <p:cNvPr id="63492" name="Zástupný symbol pro číslo snímku 3">
            <a:extLst>
              <a:ext uri="{FF2B5EF4-FFF2-40B4-BE49-F238E27FC236}">
                <a16:creationId xmlns:a16="http://schemas.microsoft.com/office/drawing/2014/main" id="{A0F5F15C-9087-491C-B575-68248DAB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5C5F81-FE46-4B6F-900B-D039259C7640}" type="slidenum">
              <a:rPr lang="cs-CZ" altLang="cs-CZ" sz="1200"/>
              <a:pPr eaLnBrk="1" hangingPunct="1">
                <a:spcBef>
                  <a:spcPct val="0"/>
                </a:spcBef>
              </a:pPr>
              <a:t>13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>
            <a:extLst>
              <a:ext uri="{FF2B5EF4-FFF2-40B4-BE49-F238E27FC236}">
                <a16:creationId xmlns:a16="http://schemas.microsoft.com/office/drawing/2014/main" id="{B5310A18-5BEB-44D7-A34D-26841401FF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Zástupný symbol pro poznámky 2">
            <a:extLst>
              <a:ext uri="{FF2B5EF4-FFF2-40B4-BE49-F238E27FC236}">
                <a16:creationId xmlns:a16="http://schemas.microsoft.com/office/drawing/2014/main" id="{40EE82DC-24C5-4705-A67F-E5F5239E85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OTEVÍRÁNÍ</a:t>
            </a:r>
          </a:p>
          <a:p>
            <a:pPr eaLnBrk="1" hangingPunct="1"/>
            <a:r>
              <a:rPr lang="cs-CZ" altLang="cs-CZ"/>
              <a:t>U běžné velikosti barokních oken jsou otevíravá lépe přístupná křídla v dolní části oken.</a:t>
            </a:r>
          </a:p>
          <a:p>
            <a:pPr eaLnBrk="1" hangingPunct="1"/>
            <a:r>
              <a:rPr lang="cs-CZ" altLang="cs-CZ"/>
              <a:t>Tomu odpovídalo také členění rámu pevnými příčlemi – kromě vodorovného poutce je tu sloupek naznačený jen v zavřené pozici tzv. klapačkou.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Výjimečně je možné se setkat s posuvným , resp. výsuvným systémem otevírání oken</a:t>
            </a:r>
          </a:p>
          <a:p>
            <a:pPr eaLnBrk="1" hangingPunct="1"/>
            <a:r>
              <a:rPr lang="cs-CZ" altLang="cs-CZ"/>
              <a:t>(např. barokní panské oratoře v kostelech, později na městských pavlačích městských činžovních domů ze 2. poloviny 19. století)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Tento systém se zřejmě častěji uplatňoval na venkově v 18. a 19. století,</a:t>
            </a:r>
          </a:p>
          <a:p>
            <a:pPr eaLnBrk="1" hangingPunct="1"/>
            <a:r>
              <a:rPr lang="cs-CZ" altLang="cs-CZ"/>
              <a:t>Kde se můžeme na jinak pevných, neotevíravých oknech setkat s jedinou posuvnou větrací tabulkou (důvod: levnější)</a:t>
            </a:r>
          </a:p>
        </p:txBody>
      </p:sp>
      <p:sp>
        <p:nvSpPr>
          <p:cNvPr id="64516" name="Zástupný symbol pro číslo snímku 3">
            <a:extLst>
              <a:ext uri="{FF2B5EF4-FFF2-40B4-BE49-F238E27FC236}">
                <a16:creationId xmlns:a16="http://schemas.microsoft.com/office/drawing/2014/main" id="{BDE3468D-05C6-41AD-AB4F-367BFA41F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2FB7B1-EE15-4CAF-A8A6-2F77ED31ECD1}" type="slidenum">
              <a:rPr lang="cs-CZ" altLang="cs-CZ" sz="1200"/>
              <a:pPr eaLnBrk="1" hangingPunct="1">
                <a:spcBef>
                  <a:spcPct val="0"/>
                </a:spcBef>
              </a:pPr>
              <a:t>14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B4C69CF4-8BA8-4C9D-B600-44C2FC94CD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80956FAE-E051-4AFC-BE41-2B8B10237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dirty="0"/>
              <a:t>Vnější plechové závěsy měly nejčastěji </a:t>
            </a:r>
            <a:r>
              <a:rPr lang="cs-CZ" altLang="cs-CZ" dirty="0" err="1"/>
              <a:t>rohovníkový</a:t>
            </a:r>
            <a:r>
              <a:rPr lang="cs-CZ" altLang="cs-CZ" dirty="0"/>
              <a:t> tvar, který překryl a zároveň zpevnil nárožní spoj rámu.</a:t>
            </a:r>
          </a:p>
          <a:p>
            <a:pPr eaLnBrk="1" hangingPunct="1"/>
            <a:r>
              <a:rPr lang="cs-CZ" altLang="cs-CZ" dirty="0"/>
              <a:t>Konce závěsových plechů byly zdobené tvarováním a tepáním – esovité motivy se špičkami na koncích, později byly běžné odsazené vějířky.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Běžnou součástí výbavy barokních oken byly obrtlíky a držátka – kruhového tvaru nebo ve tvaru U ve tvaru kyvného kroužku, v náročněji vybavených případech s pocínovaným povrchem.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i="1" dirty="0"/>
              <a:t>Řešení kování oken dokumentují snímky na tomto slidu.</a:t>
            </a: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CA9970F1-342D-4C0A-A9E8-429AA3B53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CD1BFA-5E45-4130-80B1-6C0A8DAB505A}" type="slidenum">
              <a:rPr lang="cs-CZ" altLang="cs-CZ" sz="1200"/>
              <a:pPr eaLnBrk="1" hangingPunct="1">
                <a:spcBef>
                  <a:spcPct val="0"/>
                </a:spcBef>
              </a:pPr>
              <a:t>15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55AAC53D-D378-4169-A025-02F3574289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19CAC5C3-AF3C-44A9-8A86-E0DEF75BF2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Problematika zasklívání se zjednodušila, když se v průběhu 18. století velikost nových větších čtvercových tabulek již v podstatě shodla s tradiční šířkou křídla, tj. cca 30-40cm v běžné velikosti okna.</a:t>
            </a:r>
          </a:p>
          <a:p>
            <a:r>
              <a:rPr lang="cs-CZ" altLang="cs-CZ" dirty="0"/>
              <a:t>Vedlo to k opuštění složitějších způsobů členění křídel, která se nadále dělila pouze vodorovnými tenkými příčlemi.</a:t>
            </a:r>
          </a:p>
          <a:p>
            <a:r>
              <a:rPr lang="cs-CZ" altLang="cs-CZ" dirty="0"/>
              <a:t>Okna po výšce byla dělena na 2-3 skleněné tabulky.</a:t>
            </a:r>
          </a:p>
          <a:p>
            <a:endParaRPr lang="cs-CZ" altLang="cs-CZ" dirty="0"/>
          </a:p>
          <a:p>
            <a:r>
              <a:rPr lang="cs-CZ" altLang="cs-CZ" dirty="0"/>
              <a:t>(Na řadě oken je patrná „adaptace“ ze starších kovaných </a:t>
            </a:r>
            <a:r>
              <a:rPr lang="cs-CZ" altLang="cs-CZ" dirty="0" err="1"/>
              <a:t>nosníčků</a:t>
            </a:r>
            <a:r>
              <a:rPr lang="cs-CZ" altLang="cs-CZ" dirty="0"/>
              <a:t> na novější dřevěné příčle.)</a:t>
            </a:r>
          </a:p>
          <a:p>
            <a:endParaRPr lang="cs-CZ" altLang="cs-CZ" dirty="0"/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EF2BA0F7-E0C5-47CC-A060-E1C73F4A3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799F6E-BB7D-4D42-B2F0-722CF07F6BB4}" type="slidenum">
              <a:rPr lang="cs-CZ" altLang="cs-CZ" sz="1200"/>
              <a:pPr eaLnBrk="1" hangingPunct="1">
                <a:spcBef>
                  <a:spcPct val="0"/>
                </a:spcBef>
              </a:pPr>
              <a:t>16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>
            <a:extLst>
              <a:ext uri="{FF2B5EF4-FFF2-40B4-BE49-F238E27FC236}">
                <a16:creationId xmlns:a16="http://schemas.microsoft.com/office/drawing/2014/main" id="{022A143C-374F-482D-99C0-9DA4C63BDE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Zástupný symbol pro poznámky 2">
            <a:extLst>
              <a:ext uri="{FF2B5EF4-FFF2-40B4-BE49-F238E27FC236}">
                <a16:creationId xmlns:a16="http://schemas.microsoft.com/office/drawing/2014/main" id="{5F32F38E-5324-406E-AE8E-081AE964C5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/>
              <a:t>Jednoduché vnitřní okno vytápěné obytné místnosti s sebou přinášelo zimní stékání kondenzované vody.</a:t>
            </a:r>
          </a:p>
          <a:p>
            <a:endParaRPr lang="cs-CZ" altLang="cs-CZ" dirty="0"/>
          </a:p>
          <a:p>
            <a:r>
              <a:rPr lang="cs-CZ" altLang="cs-CZ" dirty="0"/>
              <a:t>Problém se řešil stavebně: ve zděné stavbě se v parapetní desce provedl systém žlábků, </a:t>
            </a:r>
            <a:r>
              <a:rPr lang="cs-CZ" altLang="cs-CZ" dirty="0" err="1"/>
              <a:t>ímž</a:t>
            </a:r>
            <a:r>
              <a:rPr lang="cs-CZ" altLang="cs-CZ" dirty="0"/>
              <a:t> se voda svedla k provrtanému otvoru, kterým skapávala do </a:t>
            </a:r>
            <a:r>
              <a:rPr lang="cs-CZ" altLang="cs-CZ" dirty="0" err="1"/>
              <a:t>vajímatelné</a:t>
            </a:r>
            <a:r>
              <a:rPr lang="cs-CZ" altLang="cs-CZ" dirty="0"/>
              <a:t> nádobky, pro kterou se vynechala nika v parapetu.</a:t>
            </a:r>
          </a:p>
        </p:txBody>
      </p:sp>
      <p:sp>
        <p:nvSpPr>
          <p:cNvPr id="73732" name="Zástupný symbol pro číslo snímku 3">
            <a:extLst>
              <a:ext uri="{FF2B5EF4-FFF2-40B4-BE49-F238E27FC236}">
                <a16:creationId xmlns:a16="http://schemas.microsoft.com/office/drawing/2014/main" id="{7B53E3D9-0A2B-450E-B134-6A2BA69AD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EE7FB7-101D-4FC9-B07E-0DD1551DB120}" type="slidenum">
              <a:rPr lang="cs-CZ" altLang="cs-CZ" sz="1200"/>
              <a:pPr eaLnBrk="1" hangingPunct="1">
                <a:spcBef>
                  <a:spcPct val="0"/>
                </a:spcBef>
              </a:pPr>
              <a:t>17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>
            <a:extLst>
              <a:ext uri="{FF2B5EF4-FFF2-40B4-BE49-F238E27FC236}">
                <a16:creationId xmlns:a16="http://schemas.microsoft.com/office/drawing/2014/main" id="{D5FD4A62-70FC-4060-AA5B-7F2278C799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Zástupný symbol pro poznámky 2">
            <a:extLst>
              <a:ext uri="{FF2B5EF4-FFF2-40B4-BE49-F238E27FC236}">
                <a16:creationId xmlns:a16="http://schemas.microsoft.com/office/drawing/2014/main" id="{593FE6D1-670D-415D-A4EA-57826D272F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5780" name="Zástupný symbol pro číslo snímku 3">
            <a:extLst>
              <a:ext uri="{FF2B5EF4-FFF2-40B4-BE49-F238E27FC236}">
                <a16:creationId xmlns:a16="http://schemas.microsoft.com/office/drawing/2014/main" id="{BADD2DA2-CB1E-4B5A-AF9A-ED380F564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9F4540-8525-49CC-BDB2-6DEC766BFD00}" type="slidenum">
              <a:rPr lang="cs-CZ" altLang="cs-CZ" sz="1200"/>
              <a:pPr eaLnBrk="1" hangingPunct="1">
                <a:spcBef>
                  <a:spcPct val="0"/>
                </a:spcBef>
              </a:pPr>
              <a:t>18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>
            <a:extLst>
              <a:ext uri="{FF2B5EF4-FFF2-40B4-BE49-F238E27FC236}">
                <a16:creationId xmlns:a16="http://schemas.microsoft.com/office/drawing/2014/main" id="{D9C35580-D902-4639-9DC8-254E49AB73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>
            <a:extLst>
              <a:ext uri="{FF2B5EF4-FFF2-40B4-BE49-F238E27FC236}">
                <a16:creationId xmlns:a16="http://schemas.microsoft.com/office/drawing/2014/main" id="{C9CD71EE-648C-4D26-8BF8-49A3EA6A7A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3972" name="Zástupný symbol pro číslo snímku 3">
            <a:extLst>
              <a:ext uri="{FF2B5EF4-FFF2-40B4-BE49-F238E27FC236}">
                <a16:creationId xmlns:a16="http://schemas.microsoft.com/office/drawing/2014/main" id="{B64CF1BF-1543-4CBD-BED9-8AD6145D6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91A0AD-9E0F-4F0A-BE83-C860BF03F61C}" type="slidenum">
              <a:rPr lang="cs-CZ" altLang="cs-CZ" sz="1200"/>
              <a:pPr eaLnBrk="1" hangingPunct="1">
                <a:spcBef>
                  <a:spcPct val="0"/>
                </a:spcBef>
              </a:pPr>
              <a:t>19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>
            <a:extLst>
              <a:ext uri="{FF2B5EF4-FFF2-40B4-BE49-F238E27FC236}">
                <a16:creationId xmlns:a16="http://schemas.microsoft.com/office/drawing/2014/main" id="{9DC5226F-93B7-4F97-AB5D-F05D8BD987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>
            <a:extLst>
              <a:ext uri="{FF2B5EF4-FFF2-40B4-BE49-F238E27FC236}">
                <a16:creationId xmlns:a16="http://schemas.microsoft.com/office/drawing/2014/main" id="{603B2CC0-2152-4534-8DA0-DF575F3D0E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Znalosti o středověkých oknech máme malé.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Spolehlivě víme o existenci a vzhledu chrámových oken s kamenným kružbovým členěním, zasklívaných barevně do olova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Nevíme ale skoro nic o oknech v běžných domech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Zástupný symbol pro číslo snímku 3">
            <a:extLst>
              <a:ext uri="{FF2B5EF4-FFF2-40B4-BE49-F238E27FC236}">
                <a16:creationId xmlns:a16="http://schemas.microsoft.com/office/drawing/2014/main" id="{593C7DC2-A8FC-4140-BBCC-1227C0CFC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B05355-C342-4C4C-A458-EBF16795F889}" type="slidenum">
              <a:rPr lang="cs-CZ" altLang="cs-CZ" sz="1200"/>
              <a:pPr eaLnBrk="1" hangingPunct="1">
                <a:spcBef>
                  <a:spcPct val="0"/>
                </a:spcBef>
              </a:pPr>
              <a:t>2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CB957C3D-9897-4941-A39C-8794F7A1DC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112CB2AB-6980-4DAD-BF0A-3922F80D9C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Technologie zasklívání chrámových oken poskytuje určité vodítko, protože se vlastně po celou dobu užívání (tj. cca až do pol. 18. stol.) nezměnila.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Skleněné plošky se zasunuly do připravených olověných pásků s „H“ profilem,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 němž se zamáčknutím okrajů sklíčko upevnilo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Vznikla tak nekompaktní plandavá plocha, kterou bylo nutné ztužit pomocí vnějšího opěrného systému.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Vnější opěrný systém představovaly silnější železné kované pásky a také tenké nosníčky,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Upevněné vodorovně nebo svisle do pevných částí, k nimž se zasklení přivazovalo drátem.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F0F597C7-6024-45F9-B8E6-6A7519C93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CC7911-838F-4F2B-89D9-9E857B1CAD1A}" type="slidenum">
              <a:rPr lang="cs-CZ" altLang="cs-CZ" sz="1200"/>
              <a:pPr eaLnBrk="1" hangingPunct="1">
                <a:spcBef>
                  <a:spcPct val="0"/>
                </a:spcBef>
              </a:pPr>
              <a:t>3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5DC4FD5A-C8BA-4D70-BA9A-E1127D62B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E3810F87-7F21-48A1-84DF-2D345C7276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Z jednodušších profánních máme ojedinělé příklady dřevěných trámkových rámů, vesměs bez okenních křídel.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Dochovaná okna, resp. okenní rámy mají tvarově shodné provedení, většinou s jednoduchým okosením nebo výžlabkem na vnějších hranách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Původ těchto oken je možné hledat ve stavební kultuře městských hrázděných domů v západní Evropě.</a:t>
            </a:r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1BC17B07-BC95-40E1-882D-8698F1F99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4B0FDA-3DCD-43C8-8903-5E4A7DC902AA}" type="slidenum">
              <a:rPr lang="cs-CZ" altLang="cs-CZ" sz="1200"/>
              <a:pPr eaLnBrk="1" hangingPunct="1">
                <a:spcBef>
                  <a:spcPct val="0"/>
                </a:spcBef>
              </a:pPr>
              <a:t>4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>
            <a:extLst>
              <a:ext uri="{FF2B5EF4-FFF2-40B4-BE49-F238E27FC236}">
                <a16:creationId xmlns:a16="http://schemas.microsoft.com/office/drawing/2014/main" id="{97B54C13-18AA-4E98-BAFE-A38AA04BBA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>
            <a:extLst>
              <a:ext uri="{FF2B5EF4-FFF2-40B4-BE49-F238E27FC236}">
                <a16:creationId xmlns:a16="http://schemas.microsoft.com/office/drawing/2014/main" id="{E65FC5D4-AB4D-4BDF-B7B3-200720BBDC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Běžnější než později byly ve středověku OKENICE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Pro ochranu oken i jako zateplovací a bezpečnostní uzavření otvoru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4276" name="Zástupný symbol pro číslo snímku 3">
            <a:extLst>
              <a:ext uri="{FF2B5EF4-FFF2-40B4-BE49-F238E27FC236}">
                <a16:creationId xmlns:a16="http://schemas.microsoft.com/office/drawing/2014/main" id="{A234B438-5910-4A98-A5F4-A796E5E2C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6390E9-D380-41C0-8234-8D1ADC493A77}" type="slidenum">
              <a:rPr lang="cs-CZ" altLang="cs-CZ" sz="1200"/>
              <a:pPr eaLnBrk="1" hangingPunct="1">
                <a:spcBef>
                  <a:spcPct val="0"/>
                </a:spcBef>
              </a:pPr>
              <a:t>5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>
            <a:extLst>
              <a:ext uri="{FF2B5EF4-FFF2-40B4-BE49-F238E27FC236}">
                <a16:creationId xmlns:a16="http://schemas.microsoft.com/office/drawing/2014/main" id="{E42ED4FA-F902-4D5F-BAFE-C1BFEBCE66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>
            <a:extLst>
              <a:ext uri="{FF2B5EF4-FFF2-40B4-BE49-F238E27FC236}">
                <a16:creationId xmlns:a16="http://schemas.microsoft.com/office/drawing/2014/main" id="{955E8FD5-3E4E-4683-AB5E-9069C062ED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Na konci gotiky už jsou okna taková, jak je známe z následujících období, tedy se zasklení pomocí kruhových terčíků do olova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5300" name="Zástupný symbol pro číslo snímku 3">
            <a:extLst>
              <a:ext uri="{FF2B5EF4-FFF2-40B4-BE49-F238E27FC236}">
                <a16:creationId xmlns:a16="http://schemas.microsoft.com/office/drawing/2014/main" id="{EB2B7FFE-EB1C-4564-8C19-9449EE5F0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BFBB2E-B876-4921-BCD3-118B1121DC9F}" type="slidenum">
              <a:rPr lang="cs-CZ" altLang="cs-CZ" sz="1200"/>
              <a:pPr eaLnBrk="1" hangingPunct="1">
                <a:spcBef>
                  <a:spcPct val="0"/>
                </a:spcBef>
              </a:pPr>
              <a:t>6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>
            <a:extLst>
              <a:ext uri="{FF2B5EF4-FFF2-40B4-BE49-F238E27FC236}">
                <a16:creationId xmlns:a16="http://schemas.microsoft.com/office/drawing/2014/main" id="{C28379F3-097F-4AC2-A552-1D70F40A4B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Zástupný symbol pro poznámky 2">
            <a:extLst>
              <a:ext uri="{FF2B5EF4-FFF2-40B4-BE49-F238E27FC236}">
                <a16:creationId xmlns:a16="http://schemas.microsoft.com/office/drawing/2014/main" id="{4A7E94C0-1A5A-45F8-9AA2-1D4CB98626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V průběhu 16. století se běžně užívají pro zasklení oken KOLEČKA, většinou nazývané TERČÍKY nebo TERČE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S mezilehlými projmutými trojúhelníčky s typickým kalným, někdy mírně barevným sklem a soustředným zvlněným povrchem, který byl způsobený technologií výroby z kapkovité baňky na sklářské píšťale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Plocha okenního křídla bývá poměrně velká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i="1"/>
              <a:t>Což dokládají např. tato slepá malovaná okna z Českého Krumlova</a:t>
            </a:r>
          </a:p>
          <a:p>
            <a:pPr eaLnBrk="1" hangingPunct="1">
              <a:spcBef>
                <a:spcPct val="0"/>
              </a:spcBef>
            </a:pPr>
            <a:endParaRPr lang="cs-CZ" altLang="cs-CZ" i="1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Renesanční okno je jednoduché a vnitřní, dovnitř otevíravé,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Zavěšené na vnějších závěsech z kovaných plechů,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mezi kterými pravděpodobně dominovaly tvary zalomené přes roh křídla,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Méně se vyskytovaly plechy s vějířovým či „prackovitým“ ukončením</a:t>
            </a:r>
          </a:p>
          <a:p>
            <a:pPr eaLnBrk="1" hangingPunct="1">
              <a:spcBef>
                <a:spcPct val="0"/>
              </a:spcBef>
            </a:pPr>
            <a:endParaRPr lang="cs-CZ" altLang="cs-CZ" i="1"/>
          </a:p>
          <a:p>
            <a:pPr eaLnBrk="1" hangingPunct="1">
              <a:spcBef>
                <a:spcPct val="0"/>
              </a:spcBef>
            </a:pPr>
            <a:endParaRPr lang="cs-CZ" altLang="cs-CZ" i="1"/>
          </a:p>
          <a:p>
            <a:pPr eaLnBrk="1" hangingPunct="1">
              <a:spcBef>
                <a:spcPct val="0"/>
              </a:spcBef>
            </a:pPr>
            <a:endParaRPr lang="cs-CZ" altLang="cs-CZ" i="1"/>
          </a:p>
        </p:txBody>
      </p:sp>
      <p:sp>
        <p:nvSpPr>
          <p:cNvPr id="56324" name="Zástupný symbol pro číslo snímku 3">
            <a:extLst>
              <a:ext uri="{FF2B5EF4-FFF2-40B4-BE49-F238E27FC236}">
                <a16:creationId xmlns:a16="http://schemas.microsoft.com/office/drawing/2014/main" id="{E0587619-B0CF-49CE-AB4C-22FF882E8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94BEE8-EBA8-4D1F-A56B-2B5B80F61FA4}" type="slidenum">
              <a:rPr lang="cs-CZ" altLang="cs-CZ" sz="1200"/>
              <a:pPr eaLnBrk="1" hangingPunct="1">
                <a:spcBef>
                  <a:spcPct val="0"/>
                </a:spcBef>
              </a:pPr>
              <a:t>7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>
            <a:extLst>
              <a:ext uri="{FF2B5EF4-FFF2-40B4-BE49-F238E27FC236}">
                <a16:creationId xmlns:a16="http://schemas.microsoft.com/office/drawing/2014/main" id="{15641B3F-5D48-462A-B85B-0E480F1EFE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D7D3367-4E2D-48E3-B29F-1487D876B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Z vyobrazení dochovaných oken je možné usuzovat, že zřejmě neexistoval jednotně užívaný systém uspořádání terčíků v křídlech</a:t>
            </a:r>
          </a:p>
          <a:p>
            <a:pPr marL="169547" indent="-169547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Jejich průběžné řádky se kladly vodorovně nebo svisle podle toho, jak vyšly nejlépe vedle sebe bez řezání do rozměrů křídla.</a:t>
            </a:r>
          </a:p>
          <a:p>
            <a:pPr marL="169547" indent="-169547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dirty="0"/>
              <a:t>Např. iluzivní malované  výplně slepých okenních portálů na Valdštejnském paláci mají kolečka uspořádána do souvislých řádek ve svislém i vodorovném směru, takže prostory mezi kolečky mají kosočtvercový tvar.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i="1" dirty="0"/>
              <a:t>Na vedlejším snímku jsou kolečka uspořádána pouze v řádkách a prostor mezi nimi je trojúhelníkový.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i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Pro manipulaci s </a:t>
            </a:r>
            <a:r>
              <a:rPr lang="cs-CZ" dirty="0" err="1"/>
              <a:t>otevíravými</a:t>
            </a:r>
            <a:r>
              <a:rPr lang="cs-CZ" dirty="0"/>
              <a:t> křídly se připevňovaly jednoúčelové kované prvky – kroužková nebo terčová držátka (knoflík, </a:t>
            </a:r>
            <a:r>
              <a:rPr lang="cs-CZ" dirty="0" err="1"/>
              <a:t>knopek</a:t>
            </a:r>
            <a:r>
              <a:rPr lang="cs-CZ" dirty="0"/>
              <a:t>) pro zavírání a otvírání, obrtlíky (oboustranné nebo jednostranné – tzv. </a:t>
            </a:r>
            <a:r>
              <a:rPr lang="cs-CZ" dirty="0" err="1"/>
              <a:t>půlobrtlíky</a:t>
            </a:r>
            <a:r>
              <a:rPr lang="cs-CZ" dirty="0"/>
              <a:t>) pro přitažení zavřeného křídla k pevné části rámu – svislé /sloupku nebo vodorovné / </a:t>
            </a:r>
            <a:r>
              <a:rPr lang="cs-CZ" dirty="0" err="1"/>
              <a:t>poutci</a:t>
            </a:r>
            <a:r>
              <a:rPr lang="cs-CZ" dirty="0"/>
              <a:t>.</a:t>
            </a:r>
          </a:p>
        </p:txBody>
      </p:sp>
      <p:sp>
        <p:nvSpPr>
          <p:cNvPr id="57348" name="Zástupný symbol pro číslo snímku 3">
            <a:extLst>
              <a:ext uri="{FF2B5EF4-FFF2-40B4-BE49-F238E27FC236}">
                <a16:creationId xmlns:a16="http://schemas.microsoft.com/office/drawing/2014/main" id="{75572959-577F-4FE1-8539-BF89EDB3C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A99890-BB79-45B8-9EA0-198962A08ACD}" type="slidenum">
              <a:rPr lang="cs-CZ" altLang="cs-CZ" sz="1200"/>
              <a:pPr eaLnBrk="1" hangingPunct="1">
                <a:spcBef>
                  <a:spcPct val="0"/>
                </a:spcBef>
              </a:pPr>
              <a:t>8</a:t>
            </a:fld>
            <a:endParaRPr lang="cs-CZ" altLang="cs-CZ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>
            <a:extLst>
              <a:ext uri="{FF2B5EF4-FFF2-40B4-BE49-F238E27FC236}">
                <a16:creationId xmlns:a16="http://schemas.microsoft.com/office/drawing/2014/main" id="{7E9FD522-2467-44D2-9B1C-626260E80B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>
            <a:extLst>
              <a:ext uri="{FF2B5EF4-FFF2-40B4-BE49-F238E27FC236}">
                <a16:creationId xmlns:a16="http://schemas.microsoft.com/office/drawing/2014/main" id="{EDC158B8-D377-433E-AE45-AB84D427E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Pro období 2. poloviny 17. století je typická rozsáhlá stavební produkce s velkými zděnými komplexy s množstvím oken, často mnohem většími než v předcházejícím obdbobí.</a:t>
            </a:r>
          </a:p>
        </p:txBody>
      </p:sp>
      <p:sp>
        <p:nvSpPr>
          <p:cNvPr id="58372" name="Zástupný symbol pro číslo snímku 3">
            <a:extLst>
              <a:ext uri="{FF2B5EF4-FFF2-40B4-BE49-F238E27FC236}">
                <a16:creationId xmlns:a16="http://schemas.microsoft.com/office/drawing/2014/main" id="{77D78409-8200-4FE6-A6B8-6708A719C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703" indent="-282578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1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438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563" indent="-2260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668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81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0938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063" indent="-2260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277B31-0F94-4FC9-9274-3B2015AB957E}" type="slidenum">
              <a:rPr lang="cs-CZ" altLang="cs-CZ" sz="1200"/>
              <a:pPr eaLnBrk="1" hangingPunct="1">
                <a:spcBef>
                  <a:spcPct val="0"/>
                </a:spcBef>
              </a:pPr>
              <a:t>9</a:t>
            </a:fld>
            <a:endParaRPr lang="cs-CZ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671C1E-C0DB-4D38-B182-AD39B3D910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A925A-DE28-4799-9FCA-1AFDF26B2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2F362E-6BDF-4210-96ED-A6A488B0E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9C394-1EB2-4489-9FD2-8FE9EBEE9C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245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120E6-2E35-4592-9130-7970925FBB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E2DFE4-03C8-4B60-9967-EEC0534D6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CDCD1F-F758-4207-BAEC-865136918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BA2E2-E813-4C90-98E5-88C57D6049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990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937B37-FB03-43C4-ABC5-8F1BAF4B5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FB5FF5-1940-4495-8B9D-AC8A06969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65AB10-D4E9-466E-B1A6-9625288E49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E55A0-23E4-4067-BD76-81A6BE8A07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590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F09CE6-3048-4C88-B873-6426A0DC90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A1ED48-B823-482C-BA5B-DEFF4F086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D01BCF-F7FB-4C31-9EFB-2F86B91C62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480B2-9E93-4768-89D1-C8077E5CD02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4211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E7D603-31D4-4D4E-8E12-F744BB827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543655-968A-4C75-B4AF-FF174EBF4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AF82AC-6196-4ED8-87CD-F4A520AF3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2D686-AADD-47E5-A402-EEC3290434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862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76F1E6-9211-40CC-AF69-0E88DCC8B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F32C3-BFF6-4A5C-9789-1E515ED02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A0353-C1F1-442E-ADBF-4997176D0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C620F-6E58-4593-B96B-65BA9423CE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222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ECB24BE-7420-40F9-8CD8-9B8310D90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CC4059-E05E-431F-B25D-F137443E6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DC9310-AE09-4B87-BD31-10CC0DA38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B73BB-E8BC-48A0-986D-BA8252773C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955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2309BA-892F-4217-A5BB-C891CB97F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B1A9C1-4AA6-41D9-8704-E8DAB16508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19D9F4-D3CD-44D1-B041-D06CD9393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56A1C-70FE-4237-BDDE-232D68FD4C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244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3F83F3-8241-4DC6-A97D-ABCDB99BD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E91A42-EA64-4878-BE8D-3408DF4F0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84E536-8D20-4B69-95A0-A311AEDCD2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EC702-64ED-4575-90B7-3FF98612CD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03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B4851-0CEF-4DEE-9FD4-446AE676A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E349B1-B142-42EF-84DF-99007C9052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1857E-FA04-49D1-9A7B-873841FBEC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54302-742D-4493-8F72-BC97859E53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553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4494C3-3F64-4144-A066-51C7C0876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228E9-6510-4138-A441-CAF88C2D2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238E9-0B75-405C-8633-DF9D4EB8B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BC9EAC-334C-45A0-B229-C79504CB4F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265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533316-AF3F-4EC9-A72E-B5A812855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7DBB85-EAAF-4829-98E5-8CC9CBB7E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9258CFE-39CB-4A5F-BD33-6667B1CE28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D50B22-45AA-4F5F-A9A9-6BE697373BC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A4931A6-35F8-4330-B126-6D995878E4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43D590-2AB0-4825-A30A-D89B1122ABB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G_4009">
            <a:extLst>
              <a:ext uri="{FF2B5EF4-FFF2-40B4-BE49-F238E27FC236}">
                <a16:creationId xmlns:a16="http://schemas.microsoft.com/office/drawing/2014/main" id="{5189E55B-87DB-4D80-A5DF-291053F5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55141"/>
          <a:stretch>
            <a:fillRect/>
          </a:stretch>
        </p:blipFill>
        <p:spPr bwMode="auto">
          <a:xfrm>
            <a:off x="-31750" y="0"/>
            <a:ext cx="35004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IMG_4010">
            <a:extLst>
              <a:ext uri="{FF2B5EF4-FFF2-40B4-BE49-F238E27FC236}">
                <a16:creationId xmlns:a16="http://schemas.microsoft.com/office/drawing/2014/main" id="{475C1E97-DC6E-487B-87D6-F7C94448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7" r="34480" b="27037"/>
          <a:stretch>
            <a:fillRect/>
          </a:stretch>
        </p:blipFill>
        <p:spPr bwMode="auto">
          <a:xfrm>
            <a:off x="3468688" y="0"/>
            <a:ext cx="2236787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_4011">
            <a:extLst>
              <a:ext uri="{FF2B5EF4-FFF2-40B4-BE49-F238E27FC236}">
                <a16:creationId xmlns:a16="http://schemas.microsoft.com/office/drawing/2014/main" id="{A22B6E99-2032-4790-BBDF-45B1E289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66057" b="30130"/>
          <a:stretch>
            <a:fillRect/>
          </a:stretch>
        </p:blipFill>
        <p:spPr bwMode="auto">
          <a:xfrm>
            <a:off x="5680075" y="0"/>
            <a:ext cx="34639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5">
            <a:extLst>
              <a:ext uri="{FF2B5EF4-FFF2-40B4-BE49-F238E27FC236}">
                <a16:creationId xmlns:a16="http://schemas.microsoft.com/office/drawing/2014/main" id="{F3ABCD9E-F634-4B36-9446-0F1F4C71D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0008"/>
          <a:stretch>
            <a:fillRect/>
          </a:stretch>
        </p:blipFill>
        <p:spPr bwMode="auto">
          <a:xfrm>
            <a:off x="1979613" y="2900363"/>
            <a:ext cx="3700462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ázek 6">
            <a:extLst>
              <a:ext uri="{FF2B5EF4-FFF2-40B4-BE49-F238E27FC236}">
                <a16:creationId xmlns:a16="http://schemas.microsoft.com/office/drawing/2014/main" id="{B87BFA25-2F37-49FE-BE12-224F09368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1"/>
          <a:stretch>
            <a:fillRect/>
          </a:stretch>
        </p:blipFill>
        <p:spPr bwMode="auto">
          <a:xfrm>
            <a:off x="5705475" y="4292600"/>
            <a:ext cx="34385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Obrázek 7">
            <a:extLst>
              <a:ext uri="{FF2B5EF4-FFF2-40B4-BE49-F238E27FC236}">
                <a16:creationId xmlns:a16="http://schemas.microsoft.com/office/drawing/2014/main" id="{BAE5094E-6F1C-4D3A-89DD-88B245461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9842" b="2238"/>
          <a:stretch>
            <a:fillRect/>
          </a:stretch>
        </p:blipFill>
        <p:spPr bwMode="auto">
          <a:xfrm>
            <a:off x="0" y="2900363"/>
            <a:ext cx="200818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ovéPole 8">
            <a:extLst>
              <a:ext uri="{FF2B5EF4-FFF2-40B4-BE49-F238E27FC236}">
                <a16:creationId xmlns:a16="http://schemas.microsoft.com/office/drawing/2014/main" id="{AA3E87B5-4FA9-46D2-AAA2-027B38FDB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6165850"/>
            <a:ext cx="914400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OKENNÍ VÝPLNĚ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G_4015">
            <a:extLst>
              <a:ext uri="{FF2B5EF4-FFF2-40B4-BE49-F238E27FC236}">
                <a16:creationId xmlns:a16="http://schemas.microsoft.com/office/drawing/2014/main" id="{E275C053-2A10-4F79-A29D-FC109394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t="5954" r="-21" b="37369"/>
          <a:stretch>
            <a:fillRect/>
          </a:stretch>
        </p:blipFill>
        <p:spPr bwMode="auto">
          <a:xfrm>
            <a:off x="0" y="768350"/>
            <a:ext cx="91440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>
            <a:extLst>
              <a:ext uri="{FF2B5EF4-FFF2-40B4-BE49-F238E27FC236}">
                <a16:creationId xmlns:a16="http://schemas.microsoft.com/office/drawing/2014/main" id="{54B04FA8-9F6C-4ADD-BFC2-D6E3CA374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97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Detail provedení venkovního kování a šestiúhelníkového zasklení s kovanými nosníčky, připevněnými z obou stran zasklené plochy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G_4016">
            <a:extLst>
              <a:ext uri="{FF2B5EF4-FFF2-40B4-BE49-F238E27FC236}">
                <a16:creationId xmlns:a16="http://schemas.microsoft.com/office/drawing/2014/main" id="{C26DE9C2-45AB-4C5B-B412-E9BA480C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5"/>
          <a:stretch>
            <a:fillRect/>
          </a:stretch>
        </p:blipFill>
        <p:spPr bwMode="auto">
          <a:xfrm>
            <a:off x="0" y="0"/>
            <a:ext cx="407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>
            <a:extLst>
              <a:ext uri="{FF2B5EF4-FFF2-40B4-BE49-F238E27FC236}">
                <a16:creationId xmlns:a16="http://schemas.microsoft.com/office/drawing/2014/main" id="{7FDA93FE-8760-4808-AE14-76C32125E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650" y="5375275"/>
            <a:ext cx="49323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Zákres velkého okna z vnitřní strany s kompletním bohatě zdobeným kováním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(Sakristie kostela sv.Salvatora, Klementinuim, Praha, počátek 18.století)</a:t>
            </a:r>
          </a:p>
        </p:txBody>
      </p:sp>
      <p:pic>
        <p:nvPicPr>
          <p:cNvPr id="16388" name="Picture 4" descr="IMG_4017">
            <a:extLst>
              <a:ext uri="{FF2B5EF4-FFF2-40B4-BE49-F238E27FC236}">
                <a16:creationId xmlns:a16="http://schemas.microsoft.com/office/drawing/2014/main" id="{E2B902ED-F2BC-4F0B-8707-82FDCF12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1100" r="49219" b="65654"/>
          <a:stretch>
            <a:fillRect/>
          </a:stretch>
        </p:blipFill>
        <p:spPr bwMode="auto">
          <a:xfrm>
            <a:off x="5651500" y="0"/>
            <a:ext cx="3459163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bdélník 1">
            <a:extLst>
              <a:ext uri="{FF2B5EF4-FFF2-40B4-BE49-F238E27FC236}">
                <a16:creationId xmlns:a16="http://schemas.microsoft.com/office/drawing/2014/main" id="{88897A99-4628-4AD8-A033-1B614B252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4652963"/>
            <a:ext cx="3484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Barokní okno, konec 18. století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IMG_4017">
            <a:extLst>
              <a:ext uri="{FF2B5EF4-FFF2-40B4-BE49-F238E27FC236}">
                <a16:creationId xmlns:a16="http://schemas.microsoft.com/office/drawing/2014/main" id="{1CB9D318-AF61-4E68-9495-0DEF8A3E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3" t="1100" b="65654"/>
          <a:stretch>
            <a:fillRect/>
          </a:stretch>
        </p:blipFill>
        <p:spPr bwMode="auto">
          <a:xfrm>
            <a:off x="5645150" y="44450"/>
            <a:ext cx="34988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1">
            <a:extLst>
              <a:ext uri="{FF2B5EF4-FFF2-40B4-BE49-F238E27FC236}">
                <a16:creationId xmlns:a16="http://schemas.microsoft.com/office/drawing/2014/main" id="{DFE964FF-48A4-40F2-8516-6BB64E821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3" y="5934075"/>
            <a:ext cx="5219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Zákres velkého raně barokního okna z vnitřní strany, kde rám má pevné křížové dělení.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(Černínská palác, Praha)</a:t>
            </a:r>
          </a:p>
        </p:txBody>
      </p:sp>
      <p:pic>
        <p:nvPicPr>
          <p:cNvPr id="17412" name="Picture 4" descr="IMG_4017">
            <a:extLst>
              <a:ext uri="{FF2B5EF4-FFF2-40B4-BE49-F238E27FC236}">
                <a16:creationId xmlns:a16="http://schemas.microsoft.com/office/drawing/2014/main" id="{D9CAE4F8-8EA9-41C0-B17B-E0D022EE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1" r="45641" b="1439"/>
          <a:stretch>
            <a:fillRect/>
          </a:stretch>
        </p:blipFill>
        <p:spPr bwMode="auto">
          <a:xfrm>
            <a:off x="0" y="33338"/>
            <a:ext cx="384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Obdélník 1">
            <a:extLst>
              <a:ext uri="{FF2B5EF4-FFF2-40B4-BE49-F238E27FC236}">
                <a16:creationId xmlns:a16="http://schemas.microsoft.com/office/drawing/2014/main" id="{816107D7-10A7-41EA-8CB8-CC8C4572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50" y="4868863"/>
            <a:ext cx="3446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FF"/>
                </a:solidFill>
              </a:rPr>
              <a:t>Barokní okno v kamenném ostění s mříží (zasklení z mladší doby)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_4018">
            <a:extLst>
              <a:ext uri="{FF2B5EF4-FFF2-40B4-BE49-F238E27FC236}">
                <a16:creationId xmlns:a16="http://schemas.microsoft.com/office/drawing/2014/main" id="{90BAD41C-B790-4832-9A48-767B4E36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r="359" b="11539"/>
          <a:stretch>
            <a:fillRect/>
          </a:stretch>
        </p:blipFill>
        <p:spPr bwMode="auto">
          <a:xfrm>
            <a:off x="0" y="0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1">
            <a:extLst>
              <a:ext uri="{FF2B5EF4-FFF2-40B4-BE49-F238E27FC236}">
                <a16:creationId xmlns:a16="http://schemas.microsoft.com/office/drawing/2014/main" id="{1EF3C6DD-E217-4EB7-BE63-D76EA2135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Zákres okna s typickým tvarováním profilace dělícího kříže se středovým oblounem.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4019">
            <a:extLst>
              <a:ext uri="{FF2B5EF4-FFF2-40B4-BE49-F238E27FC236}">
                <a16:creationId xmlns:a16="http://schemas.microsoft.com/office/drawing/2014/main" id="{EC8A6225-B5A1-4EE6-AF13-C88254D4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089" r="64374" b="3134"/>
          <a:stretch>
            <a:fillRect/>
          </a:stretch>
        </p:blipFill>
        <p:spPr bwMode="auto">
          <a:xfrm>
            <a:off x="0" y="1588"/>
            <a:ext cx="384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bdélník 1">
            <a:extLst>
              <a:ext uri="{FF2B5EF4-FFF2-40B4-BE49-F238E27FC236}">
                <a16:creationId xmlns:a16="http://schemas.microsoft.com/office/drawing/2014/main" id="{DA6908DD-D2C9-443F-81C9-6ED026A5F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963" y="-12700"/>
            <a:ext cx="25860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Okno s obvyklou sestavou pevných horních částí křížového členění a se čtyřmi otevíravými křídly.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(Klášter františkánů, Kadaň)</a:t>
            </a:r>
          </a:p>
        </p:txBody>
      </p:sp>
      <p:pic>
        <p:nvPicPr>
          <p:cNvPr id="19460" name="Picture 4" descr="IMG_4019">
            <a:extLst>
              <a:ext uri="{FF2B5EF4-FFF2-40B4-BE49-F238E27FC236}">
                <a16:creationId xmlns:a16="http://schemas.microsoft.com/office/drawing/2014/main" id="{473712AC-B942-4E16-A3D8-942FE4BD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9" t="8281" r="32114" b="33258"/>
          <a:stretch>
            <a:fillRect/>
          </a:stretch>
        </p:blipFill>
        <p:spPr bwMode="auto">
          <a:xfrm>
            <a:off x="3492500" y="1588"/>
            <a:ext cx="30146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IMG_4019">
            <a:extLst>
              <a:ext uri="{FF2B5EF4-FFF2-40B4-BE49-F238E27FC236}">
                <a16:creationId xmlns:a16="http://schemas.microsoft.com/office/drawing/2014/main" id="{A22FA65A-EE8B-4E72-AD68-80E45F00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2" t="8281" r="2579" b="33749"/>
          <a:stretch>
            <a:fillRect/>
          </a:stretch>
        </p:blipFill>
        <p:spPr bwMode="auto">
          <a:xfrm>
            <a:off x="6557963" y="3232150"/>
            <a:ext cx="2586037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Obdélník 2">
            <a:extLst>
              <a:ext uri="{FF2B5EF4-FFF2-40B4-BE49-F238E27FC236}">
                <a16:creationId xmlns:a16="http://schemas.microsoft.com/office/drawing/2014/main" id="{C047DEA3-946F-4644-8511-4F3FB2EE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850" y="5105400"/>
            <a:ext cx="26781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Okno s obvyklou velikostí a umístěním poutce; s méně obvyklým způsobem otevírání vždy jen jedním křídlem.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4020">
            <a:extLst>
              <a:ext uri="{FF2B5EF4-FFF2-40B4-BE49-F238E27FC236}">
                <a16:creationId xmlns:a16="http://schemas.microsoft.com/office/drawing/2014/main" id="{09803206-60C5-4BA2-8EB9-AF51AD5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" r="53612" b="64287"/>
          <a:stretch>
            <a:fillRect/>
          </a:stretch>
        </p:blipFill>
        <p:spPr bwMode="auto">
          <a:xfrm>
            <a:off x="539750" y="188913"/>
            <a:ext cx="39243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IMG_4020">
            <a:extLst>
              <a:ext uri="{FF2B5EF4-FFF2-40B4-BE49-F238E27FC236}">
                <a16:creationId xmlns:a16="http://schemas.microsoft.com/office/drawing/2014/main" id="{70F88CAA-F805-4112-9D77-2142F9F4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 t="792" r="5104" b="64287"/>
          <a:stretch>
            <a:fillRect/>
          </a:stretch>
        </p:blipFill>
        <p:spPr bwMode="auto">
          <a:xfrm>
            <a:off x="4930775" y="188913"/>
            <a:ext cx="37449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ovéPole 1">
            <a:extLst>
              <a:ext uri="{FF2B5EF4-FFF2-40B4-BE49-F238E27FC236}">
                <a16:creationId xmlns:a16="http://schemas.microsoft.com/office/drawing/2014/main" id="{F22B9161-28C9-4F04-B746-C007A8EC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7372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Fotodokumentace pocínovaného kování zachovaného velkého barokního okna se zasklením ze šestiúhelníků o průměru 15cm.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(Sakristie kostela sv.Mikuláše, Malá Strana, Praha, polovina 18.století)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4026">
            <a:extLst>
              <a:ext uri="{FF2B5EF4-FFF2-40B4-BE49-F238E27FC236}">
                <a16:creationId xmlns:a16="http://schemas.microsoft.com/office/drawing/2014/main" id="{C4E9D71A-589F-411C-9E8F-775637CC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6" t="42561" b="32587"/>
          <a:stretch>
            <a:fillRect/>
          </a:stretch>
        </p:blipFill>
        <p:spPr bwMode="auto">
          <a:xfrm>
            <a:off x="3995738" y="26988"/>
            <a:ext cx="424973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IMG_4026">
            <a:extLst>
              <a:ext uri="{FF2B5EF4-FFF2-40B4-BE49-F238E27FC236}">
                <a16:creationId xmlns:a16="http://schemas.microsoft.com/office/drawing/2014/main" id="{50145922-414A-40D9-A14F-0794FB04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6" r="57938" b="13480"/>
          <a:stretch>
            <a:fillRect/>
          </a:stretch>
        </p:blipFill>
        <p:spPr bwMode="auto">
          <a:xfrm>
            <a:off x="0" y="-26988"/>
            <a:ext cx="36814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1">
            <a:extLst>
              <a:ext uri="{FF2B5EF4-FFF2-40B4-BE49-F238E27FC236}">
                <a16:creationId xmlns:a16="http://schemas.microsoft.com/office/drawing/2014/main" id="{CC88FD9A-3901-414D-A65A-D81790A8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3460750"/>
            <a:ext cx="5148262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Vnější, ven otevíravé dvoukřídlové okno s 10 tabulkami; s venkovním kováním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(Maltézské nám., Praha, konec 18.století)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Dvoukřídlové vnitřní okno s kováním barokního typu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(Klášter františkánů, Kadaň)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IMG_4030">
            <a:extLst>
              <a:ext uri="{FF2B5EF4-FFF2-40B4-BE49-F238E27FC236}">
                <a16:creationId xmlns:a16="http://schemas.microsoft.com/office/drawing/2014/main" id="{974ED97B-F3DC-4BA5-8628-3C63D01B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6" t="59624" r="43520" b="3529"/>
          <a:stretch>
            <a:fillRect/>
          </a:stretch>
        </p:blipFill>
        <p:spPr bwMode="auto">
          <a:xfrm>
            <a:off x="34925" y="0"/>
            <a:ext cx="3868738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IMG_4030">
            <a:extLst>
              <a:ext uri="{FF2B5EF4-FFF2-40B4-BE49-F238E27FC236}">
                <a16:creationId xmlns:a16="http://schemas.microsoft.com/office/drawing/2014/main" id="{82656DDC-1713-49B4-B07C-04B3CC5CD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7" t="59624" r="4085" b="1695"/>
          <a:stretch>
            <a:fillRect/>
          </a:stretch>
        </p:blipFill>
        <p:spPr bwMode="auto">
          <a:xfrm>
            <a:off x="36513" y="3284538"/>
            <a:ext cx="5040312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ovéPole 1">
            <a:extLst>
              <a:ext uri="{FF2B5EF4-FFF2-40B4-BE49-F238E27FC236}">
                <a16:creationId xmlns:a16="http://schemas.microsoft.com/office/drawing/2014/main" id="{EA3A1DCE-7A12-4B1E-A8DA-B9899BEE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036763"/>
            <a:ext cx="38512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Dřevěná parapetní deska u vnitřního okna světnice s kanálky a otvorem pro odtok stékající vody.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Řez a půdorys zdí se zařízením pro sběr rosné vody pod vnitřním oknem.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IMG_4027">
            <a:extLst>
              <a:ext uri="{FF2B5EF4-FFF2-40B4-BE49-F238E27FC236}">
                <a16:creationId xmlns:a16="http://schemas.microsoft.com/office/drawing/2014/main" id="{D6095EEB-4252-4D08-B947-3067F449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r="23267" b="1480"/>
          <a:stretch>
            <a:fillRect/>
          </a:stretch>
        </p:blipFill>
        <p:spPr bwMode="auto">
          <a:xfrm>
            <a:off x="539750" y="0"/>
            <a:ext cx="8027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ovéPole 1">
            <a:extLst>
              <a:ext uri="{FF2B5EF4-FFF2-40B4-BE49-F238E27FC236}">
                <a16:creationId xmlns:a16="http://schemas.microsoft.com/office/drawing/2014/main" id="{8E5638A6-3398-4C55-94D1-37B49685E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29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Vzhled průčelí pražských domů na dobovém vyobrazení: jsou patrná osazená druhá vnější okna a použití žaluziových okenic; konec 18.století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6B7D141C-998E-4313-BBE4-F57A50D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20152" r="18965" b="12245"/>
          <a:stretch>
            <a:fillRect/>
          </a:stretch>
        </p:blipFill>
        <p:spPr bwMode="auto">
          <a:xfrm>
            <a:off x="0" y="549275"/>
            <a:ext cx="912971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MG_4009">
            <a:extLst>
              <a:ext uri="{FF2B5EF4-FFF2-40B4-BE49-F238E27FC236}">
                <a16:creationId xmlns:a16="http://schemas.microsoft.com/office/drawing/2014/main" id="{12F8D277-6FF9-4984-83F0-F89A17476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b="55141"/>
          <a:stretch>
            <a:fillRect/>
          </a:stretch>
        </p:blipFill>
        <p:spPr bwMode="auto">
          <a:xfrm>
            <a:off x="3175" y="85725"/>
            <a:ext cx="672941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1">
            <a:extLst>
              <a:ext uri="{FF2B5EF4-FFF2-40B4-BE49-F238E27FC236}">
                <a16:creationId xmlns:a16="http://schemas.microsoft.com/office/drawing/2014/main" id="{D8D53057-5603-4861-AE4D-FFDF3D570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GOTICKÁ OKNA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VITRAJ </a:t>
            </a:r>
            <a:r>
              <a:rPr lang="cs-CZ" altLang="cs-CZ" sz="1800">
                <a:solidFill>
                  <a:schemeClr val="bg1"/>
                </a:solidFill>
              </a:rPr>
              <a:t>– olovem spojované malované skleněné díly</a:t>
            </a:r>
          </a:p>
        </p:txBody>
      </p:sp>
      <p:pic>
        <p:nvPicPr>
          <p:cNvPr id="3076" name="Picture 4" descr="IMG_4009">
            <a:extLst>
              <a:ext uri="{FF2B5EF4-FFF2-40B4-BE49-F238E27FC236}">
                <a16:creationId xmlns:a16="http://schemas.microsoft.com/office/drawing/2014/main" id="{0462D8EB-A044-4429-9B9C-B0F40934E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4" t="53990" r="293" b="12128"/>
          <a:stretch>
            <a:fillRect/>
          </a:stretch>
        </p:blipFill>
        <p:spPr bwMode="auto">
          <a:xfrm>
            <a:off x="6858000" y="511175"/>
            <a:ext cx="22860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>
            <a:extLst>
              <a:ext uri="{FF2B5EF4-FFF2-40B4-BE49-F238E27FC236}">
                <a16:creationId xmlns:a16="http://schemas.microsoft.com/office/drawing/2014/main" id="{A25D14CF-923A-4794-8B53-1F8D2B9CD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r="5501" b="22334"/>
          <a:stretch>
            <a:fillRect/>
          </a:stretch>
        </p:blipFill>
        <p:spPr bwMode="auto">
          <a:xfrm>
            <a:off x="0" y="0"/>
            <a:ext cx="43561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ázek 2">
            <a:extLst>
              <a:ext uri="{FF2B5EF4-FFF2-40B4-BE49-F238E27FC236}">
                <a16:creationId xmlns:a16="http://schemas.microsoft.com/office/drawing/2014/main" id="{7F1740FE-F743-4995-9B5F-D1AF0714F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9" b="39835"/>
          <a:stretch>
            <a:fillRect/>
          </a:stretch>
        </p:blipFill>
        <p:spPr bwMode="auto">
          <a:xfrm>
            <a:off x="0" y="5578475"/>
            <a:ext cx="9144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3">
            <a:extLst>
              <a:ext uri="{FF2B5EF4-FFF2-40B4-BE49-F238E27FC236}">
                <a16:creationId xmlns:a16="http://schemas.microsoft.com/office/drawing/2014/main" id="{3A7F196F-0368-49DF-AE0A-09BCDF234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0" b="24960"/>
          <a:stretch>
            <a:fillRect/>
          </a:stretch>
        </p:blipFill>
        <p:spPr bwMode="auto">
          <a:xfrm>
            <a:off x="-1588" y="3284538"/>
            <a:ext cx="9144001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4">
            <a:extLst>
              <a:ext uri="{FF2B5EF4-FFF2-40B4-BE49-F238E27FC236}">
                <a16:creationId xmlns:a16="http://schemas.microsoft.com/office/drawing/2014/main" id="{D328DA21-52B9-48E5-94A3-54D96F365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4500" r="3250"/>
          <a:stretch>
            <a:fillRect/>
          </a:stretch>
        </p:blipFill>
        <p:spPr bwMode="auto">
          <a:xfrm>
            <a:off x="4446588" y="11113"/>
            <a:ext cx="469741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_4010">
            <a:extLst>
              <a:ext uri="{FF2B5EF4-FFF2-40B4-BE49-F238E27FC236}">
                <a16:creationId xmlns:a16="http://schemas.microsoft.com/office/drawing/2014/main" id="{3A27DC4B-3515-425B-AF39-5AD0942A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0" b="27037"/>
          <a:stretch>
            <a:fillRect/>
          </a:stretch>
        </p:blipFill>
        <p:spPr bwMode="auto">
          <a:xfrm>
            <a:off x="0" y="0"/>
            <a:ext cx="9144000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1">
            <a:extLst>
              <a:ext uri="{FF2B5EF4-FFF2-40B4-BE49-F238E27FC236}">
                <a16:creationId xmlns:a16="http://schemas.microsoft.com/office/drawing/2014/main" id="{D36C4D28-35C6-47B2-B410-78997D419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Masivní dřevěná trámková zárubeň okna, členěná křížem z trámků podpobné dimenze jako okenní obvodový rám; konce kříže s plátovými spoji jsou přibity kovanými hřeby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4011">
            <a:extLst>
              <a:ext uri="{FF2B5EF4-FFF2-40B4-BE49-F238E27FC236}">
                <a16:creationId xmlns:a16="http://schemas.microsoft.com/office/drawing/2014/main" id="{4B16230E-551B-4699-A238-E87BF0426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6" b="28018"/>
          <a:stretch>
            <a:fillRect/>
          </a:stretch>
        </p:blipFill>
        <p:spPr bwMode="auto">
          <a:xfrm>
            <a:off x="-1588" y="431800"/>
            <a:ext cx="9201151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ovéPole 1">
            <a:extLst>
              <a:ext uri="{FF2B5EF4-FFF2-40B4-BE49-F238E27FC236}">
                <a16:creationId xmlns:a16="http://schemas.microsoft.com/office/drawing/2014/main" id="{30897DF5-68A5-4955-B0BF-649C13E6F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49275"/>
            <a:ext cx="65881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Zákres oken na základě informací načerpaných z vyobrazení z 15. a 15.století – </a:t>
            </a:r>
            <a:r>
              <a:rPr lang="cs-CZ" altLang="cs-CZ" sz="1800" b="1"/>
              <a:t>s kolečkovým (terčovým) zasklením horní části a vnitřními okenicemi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4011">
            <a:extLst>
              <a:ext uri="{FF2B5EF4-FFF2-40B4-BE49-F238E27FC236}">
                <a16:creationId xmlns:a16="http://schemas.microsoft.com/office/drawing/2014/main" id="{67AF54F7-768F-4B66-AF6F-A70E5591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66057" b="30130"/>
          <a:stretch>
            <a:fillRect/>
          </a:stretch>
        </p:blipFill>
        <p:spPr bwMode="auto">
          <a:xfrm>
            <a:off x="0" y="0"/>
            <a:ext cx="5532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1">
            <a:extLst>
              <a:ext uri="{FF2B5EF4-FFF2-40B4-BE49-F238E27FC236}">
                <a16:creationId xmlns:a16="http://schemas.microsoft.com/office/drawing/2014/main" id="{C64DEEFA-A960-4177-B869-1296D800D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3429000"/>
            <a:ext cx="34194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Detail vyobrazení pozdně gotického okna na deskovém obraze z 1.poloviny 16. století.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Velké okno s křížovým členěním, otevíravým drobnějším horním křídlem, zasklením z koleček spojovaných olovem a vynášeným vodorovnými kovanými nosníčky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_4013">
            <a:extLst>
              <a:ext uri="{FF2B5EF4-FFF2-40B4-BE49-F238E27FC236}">
                <a16:creationId xmlns:a16="http://schemas.microsoft.com/office/drawing/2014/main" id="{7033A5BD-7649-4122-802C-4B6C9518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 b="67084"/>
          <a:stretch>
            <a:fillRect/>
          </a:stretch>
        </p:blipFill>
        <p:spPr bwMode="auto">
          <a:xfrm>
            <a:off x="0" y="-6350"/>
            <a:ext cx="914400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1">
            <a:extLst>
              <a:ext uri="{FF2B5EF4-FFF2-40B4-BE49-F238E27FC236}">
                <a16:creationId xmlns:a16="http://schemas.microsoft.com/office/drawing/2014/main" id="{115B7EE4-E3BB-4070-B7DC-B4F1E28D8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57788"/>
            <a:ext cx="9144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RENESANČNÍ OKNA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A: Iluzivní malované okno na průčelí renesančního domu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B: v barevném sgrafitu provedené zobrazení iluzivního okna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4013">
            <a:extLst>
              <a:ext uri="{FF2B5EF4-FFF2-40B4-BE49-F238E27FC236}">
                <a16:creationId xmlns:a16="http://schemas.microsoft.com/office/drawing/2014/main" id="{BC7987D0-5183-4DE8-95C5-4D72D275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56799" r="45277" b="8205"/>
          <a:stretch>
            <a:fillRect/>
          </a:stretch>
        </p:blipFill>
        <p:spPr bwMode="auto">
          <a:xfrm>
            <a:off x="-36513" y="188913"/>
            <a:ext cx="4895851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IMG_4013">
            <a:extLst>
              <a:ext uri="{FF2B5EF4-FFF2-40B4-BE49-F238E27FC236}">
                <a16:creationId xmlns:a16="http://schemas.microsoft.com/office/drawing/2014/main" id="{B72C7EB4-1097-4C5E-B46B-9EA2E220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4" t="57690" r="-121" b="19484"/>
          <a:stretch>
            <a:fillRect/>
          </a:stretch>
        </p:blipFill>
        <p:spPr bwMode="auto">
          <a:xfrm>
            <a:off x="4959350" y="188913"/>
            <a:ext cx="418465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1">
            <a:extLst>
              <a:ext uri="{FF2B5EF4-FFF2-40B4-BE49-F238E27FC236}">
                <a16:creationId xmlns:a16="http://schemas.microsoft.com/office/drawing/2014/main" id="{5CEB5581-599D-4BE9-9BD2-AE93CD170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4859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Iluzivní malované okno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(Valdštejnský palác, Praha, 1.pol. 17.století)</a:t>
            </a:r>
          </a:p>
        </p:txBody>
      </p:sp>
      <p:sp>
        <p:nvSpPr>
          <p:cNvPr id="12293" name="TextovéPole 2">
            <a:extLst>
              <a:ext uri="{FF2B5EF4-FFF2-40B4-BE49-F238E27FC236}">
                <a16:creationId xmlns:a16="http://schemas.microsoft.com/office/drawing/2014/main" id="{7F5A925E-34A2-4DBC-9CFA-2A1422FB3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249738"/>
            <a:ext cx="2555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Dvojice dochovaných okenních křídel s kolečkovým zasklením, 16.-17.století</a:t>
            </a:r>
          </a:p>
        </p:txBody>
      </p:sp>
      <p:pic>
        <p:nvPicPr>
          <p:cNvPr id="12294" name="Picture 4" descr="IMG_4016">
            <a:extLst>
              <a:ext uri="{FF2B5EF4-FFF2-40B4-BE49-F238E27FC236}">
                <a16:creationId xmlns:a16="http://schemas.microsoft.com/office/drawing/2014/main" id="{30D57E10-FE48-4BB9-90C3-8A0498E6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36501" r="77254" b="52167"/>
          <a:stretch>
            <a:fillRect/>
          </a:stretch>
        </p:blipFill>
        <p:spPr bwMode="auto">
          <a:xfrm>
            <a:off x="5006975" y="4273550"/>
            <a:ext cx="1509713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G_4014">
            <a:extLst>
              <a:ext uri="{FF2B5EF4-FFF2-40B4-BE49-F238E27FC236}">
                <a16:creationId xmlns:a16="http://schemas.microsoft.com/office/drawing/2014/main" id="{ECF58B49-F62D-4DA1-B0AF-8233A8E8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1231" r="51573" b="59323"/>
          <a:stretch>
            <a:fillRect/>
          </a:stretch>
        </p:blipFill>
        <p:spPr bwMode="auto">
          <a:xfrm>
            <a:off x="169863" y="-26988"/>
            <a:ext cx="3825875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IMG_4014">
            <a:extLst>
              <a:ext uri="{FF2B5EF4-FFF2-40B4-BE49-F238E27FC236}">
                <a16:creationId xmlns:a16="http://schemas.microsoft.com/office/drawing/2014/main" id="{E73567C1-7BAC-4659-9BF7-C4B373C3C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2155" r="9045" b="67453"/>
          <a:stretch>
            <a:fillRect/>
          </a:stretch>
        </p:blipFill>
        <p:spPr bwMode="auto">
          <a:xfrm>
            <a:off x="4572000" y="-26988"/>
            <a:ext cx="437673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1">
            <a:extLst>
              <a:ext uri="{FF2B5EF4-FFF2-40B4-BE49-F238E27FC236}">
                <a16:creationId xmlns:a16="http://schemas.microsoft.com/office/drawing/2014/main" id="{4522DD95-04BF-4853-ADE1-50B789B7B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6167438"/>
            <a:ext cx="382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Renesanční a raně barokní kování oken</a:t>
            </a:r>
          </a:p>
        </p:txBody>
      </p:sp>
      <p:sp>
        <p:nvSpPr>
          <p:cNvPr id="13317" name="TextovéPole 2">
            <a:extLst>
              <a:ext uri="{FF2B5EF4-FFF2-40B4-BE49-F238E27FC236}">
                <a16:creationId xmlns:a16="http://schemas.microsoft.com/office/drawing/2014/main" id="{DD89DD02-3195-4B12-9144-2A4C5916B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658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Neotevíravé segmentově ukončené okno s kolečkovým zasklením, konec 17.století</a:t>
            </a:r>
          </a:p>
        </p:txBody>
      </p:sp>
      <p:sp>
        <p:nvSpPr>
          <p:cNvPr id="13318" name="TextovéPole 1">
            <a:extLst>
              <a:ext uri="{FF2B5EF4-FFF2-40B4-BE49-F238E27FC236}">
                <a16:creationId xmlns:a16="http://schemas.microsoft.com/office/drawing/2014/main" id="{48ADEA21-0260-486F-B548-547C3993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BAROKNÍ OKNA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1121</TotalTime>
  <Words>1999</Words>
  <Application>Microsoft Office PowerPoint</Application>
  <PresentationFormat>Předvádění na obrazovce (4:3)</PresentationFormat>
  <Paragraphs>195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Arial Black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Your User Name</dc:creator>
  <cp:lastModifiedBy>kk</cp:lastModifiedBy>
  <cp:revision>81</cp:revision>
  <cp:lastPrinted>2020-12-08T07:58:37Z</cp:lastPrinted>
  <dcterms:created xsi:type="dcterms:W3CDTF">2012-09-13T10:10:13Z</dcterms:created>
  <dcterms:modified xsi:type="dcterms:W3CDTF">2020-12-08T08:04:10Z</dcterms:modified>
</cp:coreProperties>
</file>